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notesMasterIdLst>
    <p:notesMasterId r:id="rId12"/>
  </p:notesMasterIdLst>
  <p:handoutMasterIdLst>
    <p:handoutMasterId r:id="rId13"/>
  </p:handoutMasterIdLst>
  <p:sldIdLst>
    <p:sldId id="257" r:id="rId2"/>
    <p:sldId id="258" r:id="rId3"/>
    <p:sldId id="259" r:id="rId4"/>
    <p:sldId id="260" r:id="rId5"/>
    <p:sldId id="261" r:id="rId6"/>
    <p:sldId id="262" r:id="rId7"/>
    <p:sldId id="263" r:id="rId8"/>
    <p:sldId id="265" r:id="rId9"/>
    <p:sldId id="264" r:id="rId10"/>
    <p:sldId id="266" r:id="rId11"/>
  </p:sldIdLst>
  <p:sldSz cx="12192000" cy="6858000"/>
  <p:notesSz cx="6858000" cy="9144000"/>
  <p:defaultTextStyle>
    <a:defPPr rtl="0">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01" autoAdjust="0"/>
    <p:restoredTop sz="94660"/>
  </p:normalViewPr>
  <p:slideViewPr>
    <p:cSldViewPr snapToGrid="0">
      <p:cViewPr varScale="1">
        <p:scale>
          <a:sx n="88" d="100"/>
          <a:sy n="88" d="100"/>
        </p:scale>
        <p:origin x="403" y="38"/>
      </p:cViewPr>
      <p:guideLst/>
    </p:cSldViewPr>
  </p:slideViewPr>
  <p:notesTextViewPr>
    <p:cViewPr>
      <p:scale>
        <a:sx n="1" d="1"/>
        <a:sy n="1" d="1"/>
      </p:scale>
      <p:origin x="0" y="0"/>
    </p:cViewPr>
  </p:notesTextViewPr>
  <p:notesViewPr>
    <p:cSldViewPr snapToGrid="0">
      <p:cViewPr varScale="1">
        <p:scale>
          <a:sx n="120" d="100"/>
          <a:sy n="120" d="100"/>
        </p:scale>
        <p:origin x="5040"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značba mesta glav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US" dirty="0"/>
          </a:p>
        </p:txBody>
      </p:sp>
      <p:sp>
        <p:nvSpPr>
          <p:cNvPr id="3" name="Označba mesta za datum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EC5605EC-8585-4D9D-8330-C6DBCA277CAA}" type="datetime1">
              <a:rPr lang="sl-SI" smtClean="0"/>
              <a:t>18. 03. 2022</a:t>
            </a:fld>
            <a:endParaRPr lang="en-US" dirty="0"/>
          </a:p>
        </p:txBody>
      </p:sp>
      <p:sp>
        <p:nvSpPr>
          <p:cNvPr id="4" name="Označba mesta za nogo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US" dirty="0"/>
          </a:p>
        </p:txBody>
      </p:sp>
      <p:sp>
        <p:nvSpPr>
          <p:cNvPr id="5" name="Označba mesta številke diapoz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F1A8EE09-76CC-4000-B080-9F213DA7DCEF}" type="slidenum">
              <a:rPr lang="en-US" smtClean="0"/>
              <a:t>‹#›</a:t>
            </a:fld>
            <a:endParaRPr lang="en-US" dirty="0"/>
          </a:p>
        </p:txBody>
      </p:sp>
    </p:spTree>
    <p:extLst>
      <p:ext uri="{BB962C8B-B14F-4D97-AF65-F5344CB8AC3E}">
        <p14:creationId xmlns:p14="http://schemas.microsoft.com/office/powerpoint/2010/main" val="638681244"/>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značba mesta glav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US" dirty="0"/>
          </a:p>
        </p:txBody>
      </p:sp>
      <p:sp>
        <p:nvSpPr>
          <p:cNvPr id="3" name="Označba mesta za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0775AC3D-DA5D-42AC-A274-DE2E450B9A4F}" type="datetime1">
              <a:rPr lang="sl-SI" smtClean="0"/>
              <a:t>18. 03. 2022</a:t>
            </a:fld>
            <a:endParaRPr lang="en-US" dirty="0"/>
          </a:p>
        </p:txBody>
      </p:sp>
      <p:sp>
        <p:nvSpPr>
          <p:cNvPr id="4" name="Označba mesta za sliko diapoz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n-US" dirty="0"/>
          </a:p>
        </p:txBody>
      </p:sp>
      <p:sp>
        <p:nvSpPr>
          <p:cNvPr id="5" name="Označba mesta opomb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sl"/>
              <a:t>Uredite sloge besedila matrice</a:t>
            </a:r>
            <a:endParaRPr lang="en-US"/>
          </a:p>
          <a:p>
            <a:pPr lvl="1" rtl="0"/>
            <a:r>
              <a:rPr lang="sl"/>
              <a:t>Druga raven</a:t>
            </a:r>
          </a:p>
          <a:p>
            <a:pPr lvl="2" rtl="0"/>
            <a:r>
              <a:rPr lang="sl"/>
              <a:t>Tretja raven</a:t>
            </a:r>
          </a:p>
          <a:p>
            <a:pPr lvl="3" rtl="0"/>
            <a:r>
              <a:rPr lang="sl"/>
              <a:t>Četrta raven</a:t>
            </a:r>
          </a:p>
          <a:p>
            <a:pPr lvl="4" rtl="0"/>
            <a:r>
              <a:rPr lang="sl"/>
              <a:t>Peta raven</a:t>
            </a:r>
            <a:endParaRPr lang="en-US"/>
          </a:p>
        </p:txBody>
      </p:sp>
      <p:sp>
        <p:nvSpPr>
          <p:cNvPr id="6" name="Označba mesta no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US" dirty="0"/>
          </a:p>
        </p:txBody>
      </p:sp>
      <p:sp>
        <p:nvSpPr>
          <p:cNvPr id="7" name="Označba mesta številke diapoz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98E40627-AA7D-471F-B5F2-0BF9E4C68EB6}" type="slidenum">
              <a:rPr lang="en-US" smtClean="0"/>
              <a:t>‹#›</a:t>
            </a:fld>
            <a:endParaRPr lang="en-US" dirty="0"/>
          </a:p>
        </p:txBody>
      </p:sp>
    </p:spTree>
    <p:extLst>
      <p:ext uri="{BB962C8B-B14F-4D97-AF65-F5344CB8AC3E}">
        <p14:creationId xmlns:p14="http://schemas.microsoft.com/office/powerpoint/2010/main" val="409954528"/>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Naslovni diapozitiv">
    <p:spTree>
      <p:nvGrpSpPr>
        <p:cNvPr id="1" name=""/>
        <p:cNvGrpSpPr/>
        <p:nvPr/>
      </p:nvGrpSpPr>
      <p:grpSpPr>
        <a:xfrm>
          <a:off x="0" y="0"/>
          <a:ext cx="0" cy="0"/>
          <a:chOff x="0" y="0"/>
          <a:chExt cx="0" cy="0"/>
        </a:xfrm>
      </p:grpSpPr>
      <p:sp>
        <p:nvSpPr>
          <p:cNvPr id="5" name="Pravokotnik 4">
            <a:extLst>
              <a:ext uri="{FF2B5EF4-FFF2-40B4-BE49-F238E27FC236}">
                <a16:creationId xmlns:a16="http://schemas.microsoft.com/office/drawing/2014/main" id="{904DB13E-F722-4ED6-BB00-556651E95281}"/>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useBgFill="1">
        <p:nvSpPr>
          <p:cNvPr id="10" name="Pravokotnik 9"/>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Pravokotnik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Pravokotnik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Skupina 6">
            <a:extLst>
              <a:ext uri="{FF2B5EF4-FFF2-40B4-BE49-F238E27FC236}">
                <a16:creationId xmlns:a16="http://schemas.microsoft.com/office/drawing/2014/main" id="{E26428D7-C6F3-473D-A360-A3F5C3E8728C}"/>
              </a:ext>
            </a:extLst>
          </p:cNvPr>
          <p:cNvGrpSpPr/>
          <p:nvPr/>
        </p:nvGrpSpPr>
        <p:grpSpPr>
          <a:xfrm>
            <a:off x="5250180" y="1267730"/>
            <a:ext cx="1691640" cy="615934"/>
            <a:chOff x="5250180" y="1267730"/>
            <a:chExt cx="1691640" cy="615934"/>
          </a:xfrm>
        </p:grpSpPr>
        <p:cxnSp>
          <p:nvCxnSpPr>
            <p:cNvPr id="17" name="Raven povezovalnik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Raven povezovalnik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Raven povezovalnik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Naslov 1"/>
          <p:cNvSpPr>
            <a:spLocks noGrp="1"/>
          </p:cNvSpPr>
          <p:nvPr>
            <p:ph type="ctrTitle"/>
          </p:nvPr>
        </p:nvSpPr>
        <p:spPr>
          <a:xfrm>
            <a:off x="1629103" y="2244830"/>
            <a:ext cx="8933796" cy="2437232"/>
          </a:xfrm>
        </p:spPr>
        <p:txBody>
          <a:bodyPr tIns="45720" bIns="45720" rtlCol="0" anchor="ctr">
            <a:noAutofit/>
          </a:bodyPr>
          <a:lstStyle>
            <a:lvl1pPr algn="ctr">
              <a:lnSpc>
                <a:spcPct val="83000"/>
              </a:lnSpc>
              <a:defRPr lang="en-US" sz="6400" b="0" kern="1200" cap="all" spc="-100" baseline="0" dirty="0">
                <a:solidFill>
                  <a:schemeClr val="tx1">
                    <a:lumMod val="85000"/>
                    <a:lumOff val="15000"/>
                  </a:schemeClr>
                </a:solidFill>
                <a:effectLst/>
                <a:latin typeface="+mj-lt"/>
                <a:ea typeface="+mn-ea"/>
                <a:cs typeface="+mn-cs"/>
              </a:defRPr>
            </a:lvl1pPr>
          </a:lstStyle>
          <a:p>
            <a:pPr rtl="0"/>
            <a:r>
              <a:rPr lang="sl-SI"/>
              <a:t>Kliknite, če želite urediti slog naslova matrice</a:t>
            </a:r>
            <a:endParaRPr lang="en-US" dirty="0"/>
          </a:p>
        </p:txBody>
      </p:sp>
      <p:sp>
        <p:nvSpPr>
          <p:cNvPr id="3" name="Podnaslov 2"/>
          <p:cNvSpPr>
            <a:spLocks noGrp="1"/>
          </p:cNvSpPr>
          <p:nvPr>
            <p:ph type="subTitle" idx="1"/>
          </p:nvPr>
        </p:nvSpPr>
        <p:spPr>
          <a:xfrm>
            <a:off x="1629101" y="4682062"/>
            <a:ext cx="8936846" cy="457201"/>
          </a:xfrm>
        </p:spPr>
        <p:txBody>
          <a:bodyPr rtlCol="0">
            <a:normAutofit/>
          </a:bodyPr>
          <a:lstStyle>
            <a:lvl1pPr marL="0" indent="0" algn="ctr">
              <a:spcBef>
                <a:spcPts val="0"/>
              </a:spcBef>
              <a:buNone/>
              <a:defRPr sz="1800" spc="80" baseline="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sl-SI"/>
              <a:t>Kliknite, če želite urediti slog podnaslova matrice</a:t>
            </a:r>
            <a:endParaRPr lang="en-US" dirty="0"/>
          </a:p>
        </p:txBody>
      </p:sp>
      <p:sp>
        <p:nvSpPr>
          <p:cNvPr id="20" name="Označba mesta za datum 19"/>
          <p:cNvSpPr>
            <a:spLocks noGrp="1"/>
          </p:cNvSpPr>
          <p:nvPr>
            <p:ph type="dt" sz="half" idx="10"/>
          </p:nvPr>
        </p:nvSpPr>
        <p:spPr>
          <a:xfrm>
            <a:off x="5318760" y="1341256"/>
            <a:ext cx="1554480" cy="485546"/>
          </a:xfrm>
        </p:spPr>
        <p:txBody>
          <a:bodyPr rtlCol="0"/>
          <a:lstStyle>
            <a:lvl1pPr algn="ctr">
              <a:defRPr sz="1300" spc="0" baseline="0">
                <a:solidFill>
                  <a:srgbClr val="FFFFFF"/>
                </a:solidFill>
                <a:latin typeface="+mn-lt"/>
              </a:defRPr>
            </a:lvl1pPr>
          </a:lstStyle>
          <a:p>
            <a:pPr rtl="0"/>
            <a:fld id="{092DC767-0279-4A54-9038-8BC4A035FBF4}" type="datetime1">
              <a:rPr lang="sl-SI" smtClean="0"/>
              <a:t>18. 03. 2022</a:t>
            </a:fld>
            <a:endParaRPr lang="en-US" dirty="0"/>
          </a:p>
        </p:txBody>
      </p:sp>
      <p:sp>
        <p:nvSpPr>
          <p:cNvPr id="21" name="Označba mesta za nogo 20"/>
          <p:cNvSpPr>
            <a:spLocks noGrp="1"/>
          </p:cNvSpPr>
          <p:nvPr>
            <p:ph type="ftr" sz="quarter" idx="11"/>
          </p:nvPr>
        </p:nvSpPr>
        <p:spPr>
          <a:xfrm>
            <a:off x="1629100" y="5177408"/>
            <a:ext cx="5730295" cy="228600"/>
          </a:xfrm>
        </p:spPr>
        <p:txBody>
          <a:bodyPr rtlCol="0"/>
          <a:lstStyle>
            <a:lvl1pPr algn="l">
              <a:defRPr>
                <a:solidFill>
                  <a:schemeClr val="tx1">
                    <a:lumMod val="85000"/>
                    <a:lumOff val="15000"/>
                  </a:schemeClr>
                </a:solidFill>
              </a:defRPr>
            </a:lvl1pPr>
          </a:lstStyle>
          <a:p>
            <a:pPr rtl="0"/>
            <a:endParaRPr lang="en-US" dirty="0"/>
          </a:p>
        </p:txBody>
      </p:sp>
      <p:sp>
        <p:nvSpPr>
          <p:cNvPr id="22" name="Označba mesta za številko diapozitiva 21"/>
          <p:cNvSpPr>
            <a:spLocks noGrp="1"/>
          </p:cNvSpPr>
          <p:nvPr>
            <p:ph type="sldNum" sz="quarter" idx="12"/>
          </p:nvPr>
        </p:nvSpPr>
        <p:spPr>
          <a:xfrm>
            <a:off x="8606920" y="5177408"/>
            <a:ext cx="1955980" cy="228600"/>
          </a:xfrm>
        </p:spPr>
        <p:txBody>
          <a:bodyPr rtlCol="0"/>
          <a:lstStyle>
            <a:lvl1pPr>
              <a:defRPr>
                <a:solidFill>
                  <a:schemeClr val="tx1">
                    <a:lumMod val="85000"/>
                    <a:lumOff val="15000"/>
                  </a:schemeClr>
                </a:solidFill>
              </a:defRPr>
            </a:lvl1pPr>
          </a:lstStyle>
          <a:p>
            <a:pPr rtl="0"/>
            <a:fld id="{34B7E4EF-A1BD-40F4-AB7B-04F084DD991D}" type="slidenum">
              <a:rPr lang="en-US" smtClean="0"/>
              <a:t>‹#›</a:t>
            </a:fld>
            <a:endParaRPr lang="en-US" dirty="0"/>
          </a:p>
        </p:txBody>
      </p:sp>
    </p:spTree>
    <p:extLst>
      <p:ext uri="{BB962C8B-B14F-4D97-AF65-F5344CB8AC3E}">
        <p14:creationId xmlns:p14="http://schemas.microsoft.com/office/powerpoint/2010/main" val="41477701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p:cNvSpPr>
            <a:spLocks noGrp="1"/>
          </p:cNvSpPr>
          <p:nvPr>
            <p:ph type="title"/>
          </p:nvPr>
        </p:nvSpPr>
        <p:spPr/>
        <p:txBody>
          <a:bodyPr rtlCol="0"/>
          <a:lstStyle/>
          <a:p>
            <a:pPr rtl="0"/>
            <a:r>
              <a:rPr lang="sl-SI"/>
              <a:t>Kliknite, če želite urediti slog naslova matrice</a:t>
            </a:r>
            <a:endParaRPr lang="en-US" dirty="0"/>
          </a:p>
        </p:txBody>
      </p:sp>
      <p:sp>
        <p:nvSpPr>
          <p:cNvPr id="3" name="Označba mesta za navpično besedilo 2"/>
          <p:cNvSpPr>
            <a:spLocks noGrp="1"/>
          </p:cNvSpPr>
          <p:nvPr>
            <p:ph type="body" orient="vert" idx="1"/>
          </p:nvPr>
        </p:nvSpPr>
        <p:spPr/>
        <p:txBody>
          <a:bodyPr vert="eaVert" rtlCol="0"/>
          <a:lstStyle/>
          <a:p>
            <a:pPr lvl="0" rtl="0"/>
            <a:r>
              <a:rPr lang="sl-SI"/>
              <a:t>Kliknite za urejanje slogov besedila matrice</a:t>
            </a:r>
          </a:p>
          <a:p>
            <a:pPr lvl="1" rtl="0"/>
            <a:r>
              <a:rPr lang="sl-SI"/>
              <a:t>Druga raven</a:t>
            </a:r>
          </a:p>
          <a:p>
            <a:pPr lvl="2" rtl="0"/>
            <a:r>
              <a:rPr lang="sl-SI"/>
              <a:t>Tretja raven</a:t>
            </a:r>
          </a:p>
          <a:p>
            <a:pPr lvl="3" rtl="0"/>
            <a:r>
              <a:rPr lang="sl-SI"/>
              <a:t>Četrta raven</a:t>
            </a:r>
          </a:p>
          <a:p>
            <a:pPr lvl="4" rtl="0"/>
            <a:r>
              <a:rPr lang="sl-SI"/>
              <a:t>Peta raven</a:t>
            </a:r>
            <a:endParaRPr lang="en-US" dirty="0"/>
          </a:p>
        </p:txBody>
      </p:sp>
      <p:sp>
        <p:nvSpPr>
          <p:cNvPr id="4" name="Označba mesta za datum 3"/>
          <p:cNvSpPr>
            <a:spLocks noGrp="1"/>
          </p:cNvSpPr>
          <p:nvPr>
            <p:ph type="dt" sz="half" idx="10"/>
          </p:nvPr>
        </p:nvSpPr>
        <p:spPr/>
        <p:txBody>
          <a:bodyPr rtlCol="0"/>
          <a:lstStyle/>
          <a:p>
            <a:pPr rtl="0"/>
            <a:fld id="{0B0FCE13-55AB-44CB-98FF-B24C5461A566}" type="datetime1">
              <a:rPr lang="sl-SI" smtClean="0"/>
              <a:t>18. 03. 2022</a:t>
            </a:fld>
            <a:endParaRPr lang="en-US" dirty="0"/>
          </a:p>
        </p:txBody>
      </p:sp>
      <p:sp>
        <p:nvSpPr>
          <p:cNvPr id="5" name="Označba mesta za nogo 4"/>
          <p:cNvSpPr>
            <a:spLocks noGrp="1"/>
          </p:cNvSpPr>
          <p:nvPr>
            <p:ph type="ftr" sz="quarter" idx="11"/>
          </p:nvPr>
        </p:nvSpPr>
        <p:spPr/>
        <p:txBody>
          <a:bodyPr rtlCol="0"/>
          <a:lstStyle/>
          <a:p>
            <a:pPr rtl="0"/>
            <a:endParaRPr lang="en-US" dirty="0"/>
          </a:p>
        </p:txBody>
      </p:sp>
      <p:sp>
        <p:nvSpPr>
          <p:cNvPr id="6" name="Označba mesta številke diapozitiva 5"/>
          <p:cNvSpPr>
            <a:spLocks noGrp="1"/>
          </p:cNvSpPr>
          <p:nvPr>
            <p:ph type="sldNum" sz="quarter" idx="12"/>
          </p:nvPr>
        </p:nvSpPr>
        <p:spPr/>
        <p:txBody>
          <a:bodyPr rtlCol="0"/>
          <a:lstStyle/>
          <a:p>
            <a:pPr rtl="0"/>
            <a:fld id="{34B7E4EF-A1BD-40F4-AB7B-04F084DD991D}" type="slidenum">
              <a:rPr lang="en-US" smtClean="0"/>
              <a:t>‹#›</a:t>
            </a:fld>
            <a:endParaRPr lang="en-US" dirty="0"/>
          </a:p>
        </p:txBody>
      </p:sp>
    </p:spTree>
    <p:extLst>
      <p:ext uri="{BB962C8B-B14F-4D97-AF65-F5344CB8AC3E}">
        <p14:creationId xmlns:p14="http://schemas.microsoft.com/office/powerpoint/2010/main" val="40233299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Navpičen naslov in besedilo">
    <p:spTree>
      <p:nvGrpSpPr>
        <p:cNvPr id="1" name=""/>
        <p:cNvGrpSpPr/>
        <p:nvPr/>
      </p:nvGrpSpPr>
      <p:grpSpPr>
        <a:xfrm>
          <a:off x="0" y="0"/>
          <a:ext cx="0" cy="0"/>
          <a:chOff x="0" y="0"/>
          <a:chExt cx="0" cy="0"/>
        </a:xfrm>
      </p:grpSpPr>
      <p:sp>
        <p:nvSpPr>
          <p:cNvPr id="2" name="Navpičen naslov 1"/>
          <p:cNvSpPr>
            <a:spLocks noGrp="1"/>
          </p:cNvSpPr>
          <p:nvPr>
            <p:ph type="title" orient="vert"/>
          </p:nvPr>
        </p:nvSpPr>
        <p:spPr>
          <a:xfrm>
            <a:off x="8991600" y="762000"/>
            <a:ext cx="2362200" cy="5257800"/>
          </a:xfrm>
        </p:spPr>
        <p:txBody>
          <a:bodyPr vert="eaVert" rtlCol="0"/>
          <a:lstStyle/>
          <a:p>
            <a:pPr rtl="0"/>
            <a:r>
              <a:rPr lang="sl-SI"/>
              <a:t>Kliknite, če želite urediti slog naslova matrice</a:t>
            </a:r>
            <a:endParaRPr lang="en-US" dirty="0"/>
          </a:p>
        </p:txBody>
      </p:sp>
      <p:sp>
        <p:nvSpPr>
          <p:cNvPr id="3" name="Označba mesta za navpično besedilo 2"/>
          <p:cNvSpPr>
            <a:spLocks noGrp="1"/>
          </p:cNvSpPr>
          <p:nvPr>
            <p:ph type="body" orient="vert" idx="1"/>
          </p:nvPr>
        </p:nvSpPr>
        <p:spPr>
          <a:xfrm>
            <a:off x="838200" y="762000"/>
            <a:ext cx="8077200" cy="5257800"/>
          </a:xfrm>
        </p:spPr>
        <p:txBody>
          <a:bodyPr vert="eaVert" rtlCol="0"/>
          <a:lstStyle/>
          <a:p>
            <a:pPr lvl="0" rtl="0"/>
            <a:r>
              <a:rPr lang="sl-SI"/>
              <a:t>Kliknite za urejanje slogov besedila matrice</a:t>
            </a:r>
          </a:p>
          <a:p>
            <a:pPr lvl="1" rtl="0"/>
            <a:r>
              <a:rPr lang="sl-SI"/>
              <a:t>Druga raven</a:t>
            </a:r>
          </a:p>
          <a:p>
            <a:pPr lvl="2" rtl="0"/>
            <a:r>
              <a:rPr lang="sl-SI"/>
              <a:t>Tretja raven</a:t>
            </a:r>
          </a:p>
          <a:p>
            <a:pPr lvl="3" rtl="0"/>
            <a:r>
              <a:rPr lang="sl-SI"/>
              <a:t>Četrta raven</a:t>
            </a:r>
          </a:p>
          <a:p>
            <a:pPr lvl="4" rtl="0"/>
            <a:r>
              <a:rPr lang="sl-SI"/>
              <a:t>Peta raven</a:t>
            </a:r>
            <a:endParaRPr lang="en-US" dirty="0"/>
          </a:p>
        </p:txBody>
      </p:sp>
      <p:sp>
        <p:nvSpPr>
          <p:cNvPr id="4" name="Označba mesta za datum 3"/>
          <p:cNvSpPr>
            <a:spLocks noGrp="1"/>
          </p:cNvSpPr>
          <p:nvPr>
            <p:ph type="dt" sz="half" idx="10"/>
          </p:nvPr>
        </p:nvSpPr>
        <p:spPr/>
        <p:txBody>
          <a:bodyPr rtlCol="0"/>
          <a:lstStyle/>
          <a:p>
            <a:pPr rtl="0"/>
            <a:fld id="{76659BBA-6B8E-4FED-B297-D362FAA89558}" type="datetime1">
              <a:rPr lang="sl-SI" smtClean="0"/>
              <a:t>18. 03. 2022</a:t>
            </a:fld>
            <a:endParaRPr lang="en-US" dirty="0"/>
          </a:p>
        </p:txBody>
      </p:sp>
      <p:sp>
        <p:nvSpPr>
          <p:cNvPr id="5" name="Označba mesta za nogo 4"/>
          <p:cNvSpPr>
            <a:spLocks noGrp="1"/>
          </p:cNvSpPr>
          <p:nvPr>
            <p:ph type="ftr" sz="quarter" idx="11"/>
          </p:nvPr>
        </p:nvSpPr>
        <p:spPr/>
        <p:txBody>
          <a:bodyPr rtlCol="0"/>
          <a:lstStyle/>
          <a:p>
            <a:pPr rtl="0"/>
            <a:endParaRPr lang="en-US" dirty="0"/>
          </a:p>
        </p:txBody>
      </p:sp>
      <p:sp>
        <p:nvSpPr>
          <p:cNvPr id="6" name="Označba mesta številke diapozitiva 5"/>
          <p:cNvSpPr>
            <a:spLocks noGrp="1"/>
          </p:cNvSpPr>
          <p:nvPr>
            <p:ph type="sldNum" sz="quarter" idx="12"/>
          </p:nvPr>
        </p:nvSpPr>
        <p:spPr/>
        <p:txBody>
          <a:bodyPr rtlCol="0"/>
          <a:lstStyle/>
          <a:p>
            <a:pPr rtl="0"/>
            <a:fld id="{34B7E4EF-A1BD-40F4-AB7B-04F084DD991D}" type="slidenum">
              <a:rPr lang="en-US" smtClean="0"/>
              <a:t>‹#›</a:t>
            </a:fld>
            <a:endParaRPr lang="en-US" dirty="0"/>
          </a:p>
        </p:txBody>
      </p:sp>
    </p:spTree>
    <p:extLst>
      <p:ext uri="{BB962C8B-B14F-4D97-AF65-F5344CB8AC3E}">
        <p14:creationId xmlns:p14="http://schemas.microsoft.com/office/powerpoint/2010/main" val="15100734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p:txBody>
          <a:bodyPr rtlCol="0"/>
          <a:lstStyle/>
          <a:p>
            <a:pPr rtl="0"/>
            <a:r>
              <a:rPr lang="sl-SI"/>
              <a:t>Kliknite, če želite urediti slog naslova matrice</a:t>
            </a:r>
            <a:endParaRPr lang="en-US" dirty="0"/>
          </a:p>
        </p:txBody>
      </p:sp>
      <p:sp>
        <p:nvSpPr>
          <p:cNvPr id="3" name="Označba mesta za vsebino 2"/>
          <p:cNvSpPr>
            <a:spLocks noGrp="1"/>
          </p:cNvSpPr>
          <p:nvPr>
            <p:ph idx="1"/>
          </p:nvPr>
        </p:nvSpPr>
        <p:spPr/>
        <p:txBody>
          <a:bodyPr rtlCol="0"/>
          <a:lstStyle/>
          <a:p>
            <a:pPr lvl="0" rtl="0"/>
            <a:r>
              <a:rPr lang="sl-SI"/>
              <a:t>Kliknite za urejanje slogov besedila matrice</a:t>
            </a:r>
          </a:p>
          <a:p>
            <a:pPr lvl="1" rtl="0"/>
            <a:r>
              <a:rPr lang="sl-SI"/>
              <a:t>Druga raven</a:t>
            </a:r>
          </a:p>
          <a:p>
            <a:pPr lvl="2" rtl="0"/>
            <a:r>
              <a:rPr lang="sl-SI"/>
              <a:t>Tretja raven</a:t>
            </a:r>
          </a:p>
          <a:p>
            <a:pPr lvl="3" rtl="0"/>
            <a:r>
              <a:rPr lang="sl-SI"/>
              <a:t>Četrta raven</a:t>
            </a:r>
          </a:p>
          <a:p>
            <a:pPr lvl="4" rtl="0"/>
            <a:r>
              <a:rPr lang="sl-SI"/>
              <a:t>Peta raven</a:t>
            </a:r>
            <a:endParaRPr lang="en-US" dirty="0"/>
          </a:p>
        </p:txBody>
      </p:sp>
      <p:sp>
        <p:nvSpPr>
          <p:cNvPr id="4" name="Označba mesta za datum 3"/>
          <p:cNvSpPr>
            <a:spLocks noGrp="1"/>
          </p:cNvSpPr>
          <p:nvPr>
            <p:ph type="dt" sz="half" idx="10"/>
          </p:nvPr>
        </p:nvSpPr>
        <p:spPr/>
        <p:txBody>
          <a:bodyPr rtlCol="0"/>
          <a:lstStyle/>
          <a:p>
            <a:pPr rtl="0"/>
            <a:fld id="{2571C501-366B-4893-9C14-0008781E52EF}" type="datetime1">
              <a:rPr lang="sl-SI" smtClean="0"/>
              <a:t>18. 03. 2022</a:t>
            </a:fld>
            <a:endParaRPr lang="en-US" dirty="0"/>
          </a:p>
        </p:txBody>
      </p:sp>
      <p:sp>
        <p:nvSpPr>
          <p:cNvPr id="5" name="Označba mesta za nogo 4"/>
          <p:cNvSpPr>
            <a:spLocks noGrp="1"/>
          </p:cNvSpPr>
          <p:nvPr>
            <p:ph type="ftr" sz="quarter" idx="11"/>
          </p:nvPr>
        </p:nvSpPr>
        <p:spPr/>
        <p:txBody>
          <a:bodyPr rtlCol="0"/>
          <a:lstStyle/>
          <a:p>
            <a:pPr rtl="0"/>
            <a:endParaRPr lang="en-US" dirty="0"/>
          </a:p>
        </p:txBody>
      </p:sp>
      <p:sp>
        <p:nvSpPr>
          <p:cNvPr id="6" name="Označba mesta številke diapozitiva 5"/>
          <p:cNvSpPr>
            <a:spLocks noGrp="1"/>
          </p:cNvSpPr>
          <p:nvPr>
            <p:ph type="sldNum" sz="quarter" idx="12"/>
          </p:nvPr>
        </p:nvSpPr>
        <p:spPr/>
        <p:txBody>
          <a:bodyPr rtlCol="0"/>
          <a:lstStyle/>
          <a:p>
            <a:pPr rtl="0"/>
            <a:fld id="{34B7E4EF-A1BD-40F4-AB7B-04F084DD991D}" type="slidenum">
              <a:rPr lang="en-US" smtClean="0"/>
              <a:t>‹#›</a:t>
            </a:fld>
            <a:endParaRPr lang="en-US" dirty="0"/>
          </a:p>
        </p:txBody>
      </p:sp>
    </p:spTree>
    <p:extLst>
      <p:ext uri="{BB962C8B-B14F-4D97-AF65-F5344CB8AC3E}">
        <p14:creationId xmlns:p14="http://schemas.microsoft.com/office/powerpoint/2010/main" val="21537087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Glava odseka">
    <p:spTree>
      <p:nvGrpSpPr>
        <p:cNvPr id="1" name=""/>
        <p:cNvGrpSpPr/>
        <p:nvPr/>
      </p:nvGrpSpPr>
      <p:grpSpPr>
        <a:xfrm>
          <a:off x="0" y="0"/>
          <a:ext cx="0" cy="0"/>
          <a:chOff x="0" y="0"/>
          <a:chExt cx="0" cy="0"/>
        </a:xfrm>
      </p:grpSpPr>
      <p:sp>
        <p:nvSpPr>
          <p:cNvPr id="15" name="Pravokotnik 14">
            <a:extLst>
              <a:ext uri="{FF2B5EF4-FFF2-40B4-BE49-F238E27FC236}">
                <a16:creationId xmlns:a16="http://schemas.microsoft.com/office/drawing/2014/main" id="{0A4A1889-E37C-4EC3-9E41-9DAD221CF389}"/>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useBgFill="1">
        <p:nvSpPr>
          <p:cNvPr id="23" name="Pravokotnik 22"/>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Pravokotnik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Pravokotnik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Naslov 1"/>
          <p:cNvSpPr>
            <a:spLocks noGrp="1"/>
          </p:cNvSpPr>
          <p:nvPr>
            <p:ph type="title"/>
          </p:nvPr>
        </p:nvSpPr>
        <p:spPr>
          <a:xfrm>
            <a:off x="1629156" y="2275165"/>
            <a:ext cx="8933688" cy="2406895"/>
          </a:xfrm>
        </p:spPr>
        <p:txBody>
          <a:bodyPr rtlCol="0" anchor="ctr">
            <a:noAutofit/>
          </a:bodyPr>
          <a:lstStyle>
            <a:lvl1pPr algn="ctr">
              <a:lnSpc>
                <a:spcPct val="83000"/>
              </a:lnSpc>
              <a:defRPr lang="en-US" sz="6400" kern="1200" cap="all" spc="-100" baseline="0" dirty="0">
                <a:solidFill>
                  <a:schemeClr val="tx1">
                    <a:lumMod val="85000"/>
                    <a:lumOff val="15000"/>
                  </a:schemeClr>
                </a:solidFill>
                <a:effectLst/>
                <a:latin typeface="+mj-lt"/>
                <a:ea typeface="+mn-ea"/>
                <a:cs typeface="+mn-cs"/>
              </a:defRPr>
            </a:lvl1pPr>
          </a:lstStyle>
          <a:p>
            <a:pPr rtl="0"/>
            <a:r>
              <a:rPr lang="sl-SI"/>
              <a:t>Kliknite, če želite urediti slog naslova matrice</a:t>
            </a:r>
            <a:endParaRPr lang="en-US" dirty="0"/>
          </a:p>
        </p:txBody>
      </p:sp>
      <p:grpSp>
        <p:nvGrpSpPr>
          <p:cNvPr id="16" name="Skupina 15">
            <a:extLst>
              <a:ext uri="{FF2B5EF4-FFF2-40B4-BE49-F238E27FC236}">
                <a16:creationId xmlns:a16="http://schemas.microsoft.com/office/drawing/2014/main" id="{1683EB04-C23E-490C-A1A6-030CF79D23C8}"/>
              </a:ext>
            </a:extLst>
          </p:cNvPr>
          <p:cNvGrpSpPr/>
          <p:nvPr/>
        </p:nvGrpSpPr>
        <p:grpSpPr>
          <a:xfrm>
            <a:off x="5250180" y="1267730"/>
            <a:ext cx="1691640" cy="615934"/>
            <a:chOff x="5250180" y="1267730"/>
            <a:chExt cx="1691640" cy="615934"/>
          </a:xfrm>
        </p:grpSpPr>
        <p:cxnSp>
          <p:nvCxnSpPr>
            <p:cNvPr id="17" name="Raven povezovalnik 16">
              <a:extLst>
                <a:ext uri="{FF2B5EF4-FFF2-40B4-BE49-F238E27FC236}">
                  <a16:creationId xmlns:a16="http://schemas.microsoft.com/office/drawing/2014/main"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Raven povezovalnik 17">
              <a:extLst>
                <a:ext uri="{FF2B5EF4-FFF2-40B4-BE49-F238E27FC236}">
                  <a16:creationId xmlns:a16="http://schemas.microsoft.com/office/drawing/2014/main"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Raven povezovalnik 18">
              <a:extLst>
                <a:ext uri="{FF2B5EF4-FFF2-40B4-BE49-F238E27FC236}">
                  <a16:creationId xmlns:a16="http://schemas.microsoft.com/office/drawing/2014/main"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Označba mesta besedila 2"/>
          <p:cNvSpPr>
            <a:spLocks noGrp="1"/>
          </p:cNvSpPr>
          <p:nvPr>
            <p:ph type="body" idx="1"/>
          </p:nvPr>
        </p:nvSpPr>
        <p:spPr>
          <a:xfrm>
            <a:off x="1629156" y="4682062"/>
            <a:ext cx="8939784" cy="457200"/>
          </a:xfrm>
        </p:spPr>
        <p:txBody>
          <a:bodyPr rtlCol="0" anchor="t">
            <a:normAutofit/>
          </a:bodyPr>
          <a:lstStyle>
            <a:lvl1pPr marL="0" indent="0" algn="ctr">
              <a:buNone/>
              <a:tabLst>
                <a:tab pos="2633663" algn="l"/>
              </a:tabLst>
              <a:defRPr sz="1800">
                <a:solidFill>
                  <a:schemeClr val="tx1">
                    <a:lumMod val="95000"/>
                    <a:lumOff val="5000"/>
                  </a:schemeClr>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sl-SI"/>
              <a:t>Kliknite za urejanje slogov besedila matrice</a:t>
            </a:r>
          </a:p>
        </p:txBody>
      </p:sp>
      <p:sp>
        <p:nvSpPr>
          <p:cNvPr id="4" name="Označba mesta za datum 3"/>
          <p:cNvSpPr>
            <a:spLocks noGrp="1"/>
          </p:cNvSpPr>
          <p:nvPr>
            <p:ph type="dt" sz="half" idx="10"/>
          </p:nvPr>
        </p:nvSpPr>
        <p:spPr>
          <a:xfrm>
            <a:off x="5318760" y="1344502"/>
            <a:ext cx="1554480" cy="498781"/>
          </a:xfrm>
        </p:spPr>
        <p:txBody>
          <a:bodyPr rtlCol="0"/>
          <a:lstStyle>
            <a:lvl1pPr algn="ctr">
              <a:defRPr lang="en-US" sz="1300" kern="1200" spc="0" baseline="0">
                <a:solidFill>
                  <a:srgbClr val="FFFFFF"/>
                </a:solidFill>
                <a:latin typeface="+mn-lt"/>
                <a:ea typeface="+mn-ea"/>
                <a:cs typeface="+mn-cs"/>
              </a:defRPr>
            </a:lvl1pPr>
          </a:lstStyle>
          <a:p>
            <a:pPr rtl="0"/>
            <a:fld id="{9FB84655-0EF2-452F-82C4-5F9891FEBFE9}" type="datetime1">
              <a:rPr lang="sl-SI" smtClean="0"/>
              <a:t>18. 03. 2022</a:t>
            </a:fld>
            <a:endParaRPr lang="en-US" dirty="0"/>
          </a:p>
        </p:txBody>
      </p:sp>
      <p:sp>
        <p:nvSpPr>
          <p:cNvPr id="5" name="Označba mesta za nogo 4"/>
          <p:cNvSpPr>
            <a:spLocks noGrp="1"/>
          </p:cNvSpPr>
          <p:nvPr>
            <p:ph type="ftr" sz="quarter" idx="11"/>
          </p:nvPr>
        </p:nvSpPr>
        <p:spPr>
          <a:xfrm>
            <a:off x="1629157" y="5177408"/>
            <a:ext cx="5660134" cy="228600"/>
          </a:xfrm>
        </p:spPr>
        <p:txBody>
          <a:bodyPr rtlCol="0"/>
          <a:lstStyle>
            <a:lvl1pPr algn="l">
              <a:defRPr>
                <a:solidFill>
                  <a:schemeClr val="tx1">
                    <a:lumMod val="85000"/>
                    <a:lumOff val="15000"/>
                  </a:schemeClr>
                </a:solidFill>
              </a:defRPr>
            </a:lvl1pPr>
          </a:lstStyle>
          <a:p>
            <a:pPr rtl="0"/>
            <a:endParaRPr lang="en-US" dirty="0"/>
          </a:p>
        </p:txBody>
      </p:sp>
      <p:sp>
        <p:nvSpPr>
          <p:cNvPr id="6" name="Označba mesta številke diapozitiva 5"/>
          <p:cNvSpPr>
            <a:spLocks noGrp="1"/>
          </p:cNvSpPr>
          <p:nvPr>
            <p:ph type="sldNum" sz="quarter" idx="12"/>
          </p:nvPr>
        </p:nvSpPr>
        <p:spPr>
          <a:xfrm>
            <a:off x="8604504" y="5177408"/>
            <a:ext cx="1958339" cy="228600"/>
          </a:xfrm>
        </p:spPr>
        <p:txBody>
          <a:bodyPr rtlCol="0"/>
          <a:lstStyle>
            <a:lvl1pPr>
              <a:defRPr>
                <a:solidFill>
                  <a:schemeClr val="tx1">
                    <a:lumMod val="85000"/>
                    <a:lumOff val="15000"/>
                  </a:schemeClr>
                </a:solidFill>
              </a:defRPr>
            </a:lvl1pPr>
          </a:lstStyle>
          <a:p>
            <a:pPr rtl="0"/>
            <a:fld id="{34B7E4EF-A1BD-40F4-AB7B-04F084DD991D}" type="slidenum">
              <a:rPr lang="en-US" smtClean="0"/>
              <a:t>‹#›</a:t>
            </a:fld>
            <a:endParaRPr lang="en-US" dirty="0"/>
          </a:p>
        </p:txBody>
      </p:sp>
    </p:spTree>
    <p:extLst>
      <p:ext uri="{BB962C8B-B14F-4D97-AF65-F5344CB8AC3E}">
        <p14:creationId xmlns:p14="http://schemas.microsoft.com/office/powerpoint/2010/main" val="6060714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8" name="Naslov 7"/>
          <p:cNvSpPr>
            <a:spLocks noGrp="1"/>
          </p:cNvSpPr>
          <p:nvPr>
            <p:ph type="title"/>
          </p:nvPr>
        </p:nvSpPr>
        <p:spPr/>
        <p:txBody>
          <a:bodyPr rtlCol="0"/>
          <a:lstStyle/>
          <a:p>
            <a:pPr rtl="0"/>
            <a:r>
              <a:rPr lang="sl-SI"/>
              <a:t>Kliknite, če želite urediti slog naslova matrice</a:t>
            </a:r>
            <a:endParaRPr lang="en-US" dirty="0"/>
          </a:p>
        </p:txBody>
      </p:sp>
      <p:sp>
        <p:nvSpPr>
          <p:cNvPr id="3" name="Označba mesta za vsebino 2"/>
          <p:cNvSpPr>
            <a:spLocks noGrp="1"/>
          </p:cNvSpPr>
          <p:nvPr>
            <p:ph sz="half" idx="1"/>
          </p:nvPr>
        </p:nvSpPr>
        <p:spPr>
          <a:xfrm>
            <a:off x="1066800" y="2103120"/>
            <a:ext cx="4663440" cy="3749040"/>
          </a:xfrm>
        </p:spPr>
        <p:txBody>
          <a:bodyPr rtlCol="0"/>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rtl="0"/>
            <a:r>
              <a:rPr lang="sl-SI"/>
              <a:t>Kliknite za urejanje slogov besedila matrice</a:t>
            </a:r>
          </a:p>
          <a:p>
            <a:pPr lvl="1" rtl="0"/>
            <a:r>
              <a:rPr lang="sl-SI"/>
              <a:t>Druga raven</a:t>
            </a:r>
          </a:p>
          <a:p>
            <a:pPr lvl="2" rtl="0"/>
            <a:r>
              <a:rPr lang="sl-SI"/>
              <a:t>Tretja raven</a:t>
            </a:r>
          </a:p>
          <a:p>
            <a:pPr lvl="3" rtl="0"/>
            <a:r>
              <a:rPr lang="sl-SI"/>
              <a:t>Četrta raven</a:t>
            </a:r>
          </a:p>
          <a:p>
            <a:pPr lvl="4" rtl="0"/>
            <a:r>
              <a:rPr lang="sl-SI"/>
              <a:t>Peta raven</a:t>
            </a:r>
            <a:endParaRPr lang="en-US" dirty="0"/>
          </a:p>
        </p:txBody>
      </p:sp>
      <p:sp>
        <p:nvSpPr>
          <p:cNvPr id="4" name="Označba mesta za vsebino 3"/>
          <p:cNvSpPr>
            <a:spLocks noGrp="1"/>
          </p:cNvSpPr>
          <p:nvPr>
            <p:ph sz="half" idx="2"/>
          </p:nvPr>
        </p:nvSpPr>
        <p:spPr>
          <a:xfrm>
            <a:off x="6461760" y="2103120"/>
            <a:ext cx="4663440" cy="3749040"/>
          </a:xfrm>
        </p:spPr>
        <p:txBody>
          <a:bodyPr rtlCol="0"/>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rtl="0"/>
            <a:r>
              <a:rPr lang="sl-SI"/>
              <a:t>Kliknite za urejanje slogov besedila matrice</a:t>
            </a:r>
          </a:p>
          <a:p>
            <a:pPr lvl="1" rtl="0"/>
            <a:r>
              <a:rPr lang="sl-SI"/>
              <a:t>Druga raven</a:t>
            </a:r>
          </a:p>
          <a:p>
            <a:pPr lvl="2" rtl="0"/>
            <a:r>
              <a:rPr lang="sl-SI"/>
              <a:t>Tretja raven</a:t>
            </a:r>
          </a:p>
          <a:p>
            <a:pPr lvl="3" rtl="0"/>
            <a:r>
              <a:rPr lang="sl-SI"/>
              <a:t>Četrta raven</a:t>
            </a:r>
          </a:p>
          <a:p>
            <a:pPr lvl="4" rtl="0"/>
            <a:r>
              <a:rPr lang="sl-SI"/>
              <a:t>Peta raven</a:t>
            </a:r>
            <a:endParaRPr lang="en-US" dirty="0"/>
          </a:p>
        </p:txBody>
      </p:sp>
      <p:sp>
        <p:nvSpPr>
          <p:cNvPr id="5" name="Označba mesta za datum 4"/>
          <p:cNvSpPr>
            <a:spLocks noGrp="1"/>
          </p:cNvSpPr>
          <p:nvPr>
            <p:ph type="dt" sz="half" idx="10"/>
          </p:nvPr>
        </p:nvSpPr>
        <p:spPr/>
        <p:txBody>
          <a:bodyPr rtlCol="0"/>
          <a:lstStyle/>
          <a:p>
            <a:pPr rtl="0"/>
            <a:fld id="{AC490238-6B52-4EBE-9C47-2521F8196714}" type="datetime1">
              <a:rPr lang="sl-SI" smtClean="0"/>
              <a:t>18. 03. 2022</a:t>
            </a:fld>
            <a:endParaRPr lang="en-US" dirty="0"/>
          </a:p>
        </p:txBody>
      </p:sp>
      <p:sp>
        <p:nvSpPr>
          <p:cNvPr id="6" name="Označba mesta za nogo 5"/>
          <p:cNvSpPr>
            <a:spLocks noGrp="1"/>
          </p:cNvSpPr>
          <p:nvPr>
            <p:ph type="ftr" sz="quarter" idx="11"/>
          </p:nvPr>
        </p:nvSpPr>
        <p:spPr/>
        <p:txBody>
          <a:bodyPr rtlCol="0"/>
          <a:lstStyle/>
          <a:p>
            <a:pPr rtl="0"/>
            <a:endParaRPr lang="en-US" dirty="0"/>
          </a:p>
        </p:txBody>
      </p:sp>
      <p:sp>
        <p:nvSpPr>
          <p:cNvPr id="7" name="Označba mesta številke diapozitiva 6"/>
          <p:cNvSpPr>
            <a:spLocks noGrp="1"/>
          </p:cNvSpPr>
          <p:nvPr>
            <p:ph type="sldNum" sz="quarter" idx="12"/>
          </p:nvPr>
        </p:nvSpPr>
        <p:spPr/>
        <p:txBody>
          <a:bodyPr rtlCol="0"/>
          <a:lstStyle/>
          <a:p>
            <a:pPr rtl="0"/>
            <a:fld id="{34B7E4EF-A1BD-40F4-AB7B-04F084DD991D}" type="slidenum">
              <a:rPr lang="en-US" smtClean="0"/>
              <a:t>‹#›</a:t>
            </a:fld>
            <a:endParaRPr lang="en-US" dirty="0"/>
          </a:p>
        </p:txBody>
      </p:sp>
    </p:spTree>
    <p:extLst>
      <p:ext uri="{BB962C8B-B14F-4D97-AF65-F5344CB8AC3E}">
        <p14:creationId xmlns:p14="http://schemas.microsoft.com/office/powerpoint/2010/main" val="27446721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Naslov 1"/>
          <p:cNvSpPr>
            <a:spLocks noGrp="1"/>
          </p:cNvSpPr>
          <p:nvPr>
            <p:ph type="title"/>
          </p:nvPr>
        </p:nvSpPr>
        <p:spPr/>
        <p:txBody>
          <a:bodyPr rtlCol="0"/>
          <a:lstStyle/>
          <a:p>
            <a:pPr rtl="0"/>
            <a:r>
              <a:rPr lang="sl-SI"/>
              <a:t>Kliknite, če želite urediti slog naslova matrice</a:t>
            </a:r>
            <a:endParaRPr lang="en-US" dirty="0"/>
          </a:p>
        </p:txBody>
      </p:sp>
      <p:sp>
        <p:nvSpPr>
          <p:cNvPr id="3" name="Označba mesta za besedilo 2"/>
          <p:cNvSpPr>
            <a:spLocks noGrp="1"/>
          </p:cNvSpPr>
          <p:nvPr>
            <p:ph type="body" idx="1"/>
          </p:nvPr>
        </p:nvSpPr>
        <p:spPr>
          <a:xfrm>
            <a:off x="1069848" y="2074334"/>
            <a:ext cx="4663440" cy="640080"/>
          </a:xfrm>
        </p:spPr>
        <p:txBody>
          <a:bodyPr rtlCol="0" anchor="ctr">
            <a:normAutofit/>
          </a:bodyPr>
          <a:lstStyle>
            <a:lvl1pPr marL="0" indent="0" algn="l">
              <a:spcBef>
                <a:spcPts val="0"/>
              </a:spcBef>
              <a:buNone/>
              <a:defRPr sz="1900" b="1" i="0">
                <a:solidFill>
                  <a:schemeClr val="tx1"/>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sl-SI"/>
              <a:t>Kliknite za urejanje slogov besedila matrice</a:t>
            </a:r>
          </a:p>
        </p:txBody>
      </p:sp>
      <p:sp>
        <p:nvSpPr>
          <p:cNvPr id="4" name="Označba mesta za vsebino 3"/>
          <p:cNvSpPr>
            <a:spLocks noGrp="1"/>
          </p:cNvSpPr>
          <p:nvPr>
            <p:ph sz="half" idx="2"/>
          </p:nvPr>
        </p:nvSpPr>
        <p:spPr>
          <a:xfrm>
            <a:off x="1069848" y="2792472"/>
            <a:ext cx="4663440" cy="3163825"/>
          </a:xfrm>
        </p:spPr>
        <p:txBody>
          <a:bodyPr rtlCol="0"/>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rtl="0"/>
            <a:r>
              <a:rPr lang="sl-SI"/>
              <a:t>Kliknite za urejanje slogov besedila matrice</a:t>
            </a:r>
          </a:p>
          <a:p>
            <a:pPr lvl="1" rtl="0"/>
            <a:r>
              <a:rPr lang="sl-SI"/>
              <a:t>Druga raven</a:t>
            </a:r>
          </a:p>
          <a:p>
            <a:pPr lvl="2" rtl="0"/>
            <a:r>
              <a:rPr lang="sl-SI"/>
              <a:t>Tretja raven</a:t>
            </a:r>
          </a:p>
          <a:p>
            <a:pPr lvl="3" rtl="0"/>
            <a:r>
              <a:rPr lang="sl-SI"/>
              <a:t>Četrta raven</a:t>
            </a:r>
          </a:p>
          <a:p>
            <a:pPr lvl="4" rtl="0"/>
            <a:r>
              <a:rPr lang="sl-SI"/>
              <a:t>Peta raven</a:t>
            </a:r>
            <a:endParaRPr lang="sl"/>
          </a:p>
        </p:txBody>
      </p:sp>
      <p:sp>
        <p:nvSpPr>
          <p:cNvPr id="5" name="Označba mesta za besedilo 4"/>
          <p:cNvSpPr>
            <a:spLocks noGrp="1"/>
          </p:cNvSpPr>
          <p:nvPr>
            <p:ph type="body" sz="quarter" idx="3"/>
          </p:nvPr>
        </p:nvSpPr>
        <p:spPr>
          <a:xfrm>
            <a:off x="6458712" y="2074334"/>
            <a:ext cx="4663440" cy="640080"/>
          </a:xfrm>
        </p:spPr>
        <p:txBody>
          <a:bodyPr rtlCol="0" anchor="ctr">
            <a:normAutofit/>
          </a:bodyPr>
          <a:lstStyle>
            <a:lvl1pPr marL="0" indent="0" algn="l">
              <a:spcBef>
                <a:spcPts val="0"/>
              </a:spcBef>
              <a:buNone/>
              <a:defRPr sz="1900" b="1">
                <a:solidFill>
                  <a:schemeClr val="tx1"/>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sl-SI"/>
              <a:t>Kliknite za urejanje slogov besedila matrice</a:t>
            </a:r>
          </a:p>
        </p:txBody>
      </p:sp>
      <p:sp>
        <p:nvSpPr>
          <p:cNvPr id="6" name="Označba mesta za vsebino 5"/>
          <p:cNvSpPr>
            <a:spLocks noGrp="1"/>
          </p:cNvSpPr>
          <p:nvPr>
            <p:ph sz="quarter" idx="4"/>
          </p:nvPr>
        </p:nvSpPr>
        <p:spPr>
          <a:xfrm>
            <a:off x="6458712" y="2792471"/>
            <a:ext cx="4663440" cy="3164509"/>
          </a:xfrm>
        </p:spPr>
        <p:txBody>
          <a:bodyPr rtlCol="0"/>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rtl="0"/>
            <a:r>
              <a:rPr lang="sl-SI"/>
              <a:t>Kliknite za urejanje slogov besedila matrice</a:t>
            </a:r>
          </a:p>
          <a:p>
            <a:pPr lvl="1" rtl="0"/>
            <a:r>
              <a:rPr lang="sl-SI"/>
              <a:t>Druga raven</a:t>
            </a:r>
          </a:p>
          <a:p>
            <a:pPr lvl="2" rtl="0"/>
            <a:r>
              <a:rPr lang="sl-SI"/>
              <a:t>Tretja raven</a:t>
            </a:r>
          </a:p>
          <a:p>
            <a:pPr lvl="3" rtl="0"/>
            <a:r>
              <a:rPr lang="sl-SI"/>
              <a:t>Četrta raven</a:t>
            </a:r>
          </a:p>
          <a:p>
            <a:pPr lvl="4" rtl="0"/>
            <a:r>
              <a:rPr lang="sl-SI"/>
              <a:t>Peta raven</a:t>
            </a:r>
            <a:endParaRPr lang="sl"/>
          </a:p>
        </p:txBody>
      </p:sp>
      <p:sp>
        <p:nvSpPr>
          <p:cNvPr id="7" name="Označba mesta za datum 6"/>
          <p:cNvSpPr>
            <a:spLocks noGrp="1"/>
          </p:cNvSpPr>
          <p:nvPr>
            <p:ph type="dt" sz="half" idx="10"/>
          </p:nvPr>
        </p:nvSpPr>
        <p:spPr/>
        <p:txBody>
          <a:bodyPr rtlCol="0"/>
          <a:lstStyle/>
          <a:p>
            <a:pPr rtl="0"/>
            <a:fld id="{059548B6-D450-410C-A456-C431474486B4}" type="datetime1">
              <a:rPr lang="sl-SI" smtClean="0"/>
              <a:t>18. 03. 2022</a:t>
            </a:fld>
            <a:endParaRPr lang="en-US" dirty="0"/>
          </a:p>
        </p:txBody>
      </p:sp>
      <p:sp>
        <p:nvSpPr>
          <p:cNvPr id="8" name="Označba mesta za nogo 7"/>
          <p:cNvSpPr>
            <a:spLocks noGrp="1"/>
          </p:cNvSpPr>
          <p:nvPr>
            <p:ph type="ftr" sz="quarter" idx="11"/>
          </p:nvPr>
        </p:nvSpPr>
        <p:spPr/>
        <p:txBody>
          <a:bodyPr rtlCol="0"/>
          <a:lstStyle/>
          <a:p>
            <a:pPr rtl="0"/>
            <a:endParaRPr lang="en-US" dirty="0"/>
          </a:p>
        </p:txBody>
      </p:sp>
      <p:sp>
        <p:nvSpPr>
          <p:cNvPr id="9" name="Označba mesta za številko diapozitiva 8"/>
          <p:cNvSpPr>
            <a:spLocks noGrp="1"/>
          </p:cNvSpPr>
          <p:nvPr>
            <p:ph type="sldNum" sz="quarter" idx="12"/>
          </p:nvPr>
        </p:nvSpPr>
        <p:spPr/>
        <p:txBody>
          <a:bodyPr rtlCol="0"/>
          <a:lstStyle/>
          <a:p>
            <a:pPr rtl="0"/>
            <a:fld id="{34B7E4EF-A1BD-40F4-AB7B-04F084DD991D}" type="slidenum">
              <a:rPr lang="en-US" smtClean="0"/>
              <a:t>‹#›</a:t>
            </a:fld>
            <a:endParaRPr lang="en-US" dirty="0"/>
          </a:p>
        </p:txBody>
      </p:sp>
    </p:spTree>
    <p:extLst>
      <p:ext uri="{BB962C8B-B14F-4D97-AF65-F5344CB8AC3E}">
        <p14:creationId xmlns:p14="http://schemas.microsoft.com/office/powerpoint/2010/main" val="29299607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rtlCol="0"/>
          <a:lstStyle/>
          <a:p>
            <a:pPr rtl="0"/>
            <a:r>
              <a:rPr lang="sl-SI"/>
              <a:t>Kliknite, če želite urediti slog naslova matrice</a:t>
            </a:r>
            <a:endParaRPr lang="en-US" dirty="0"/>
          </a:p>
        </p:txBody>
      </p:sp>
      <p:sp>
        <p:nvSpPr>
          <p:cNvPr id="3" name="Označba mesta za datum 2"/>
          <p:cNvSpPr>
            <a:spLocks noGrp="1"/>
          </p:cNvSpPr>
          <p:nvPr>
            <p:ph type="dt" sz="half" idx="10"/>
          </p:nvPr>
        </p:nvSpPr>
        <p:spPr/>
        <p:txBody>
          <a:bodyPr rtlCol="0"/>
          <a:lstStyle/>
          <a:p>
            <a:pPr rtl="0"/>
            <a:fld id="{666B6557-1EA2-4E7F-99F3-5B79A282A22D}" type="datetime1">
              <a:rPr lang="sl-SI" smtClean="0"/>
              <a:t>18. 03. 2022</a:t>
            </a:fld>
            <a:endParaRPr lang="en-US" dirty="0"/>
          </a:p>
        </p:txBody>
      </p:sp>
      <p:sp>
        <p:nvSpPr>
          <p:cNvPr id="4" name="Označba mesta za nogo 3"/>
          <p:cNvSpPr>
            <a:spLocks noGrp="1"/>
          </p:cNvSpPr>
          <p:nvPr>
            <p:ph type="ftr" sz="quarter" idx="11"/>
          </p:nvPr>
        </p:nvSpPr>
        <p:spPr/>
        <p:txBody>
          <a:bodyPr rtlCol="0"/>
          <a:lstStyle/>
          <a:p>
            <a:pPr rtl="0"/>
            <a:endParaRPr lang="en-US" dirty="0"/>
          </a:p>
        </p:txBody>
      </p:sp>
      <p:sp>
        <p:nvSpPr>
          <p:cNvPr id="5" name="Označba mesta številke diapozitiva 4"/>
          <p:cNvSpPr>
            <a:spLocks noGrp="1"/>
          </p:cNvSpPr>
          <p:nvPr>
            <p:ph type="sldNum" sz="quarter" idx="12"/>
          </p:nvPr>
        </p:nvSpPr>
        <p:spPr/>
        <p:txBody>
          <a:bodyPr rtlCol="0"/>
          <a:lstStyle/>
          <a:p>
            <a:pPr rtl="0"/>
            <a:fld id="{34B7E4EF-A1BD-40F4-AB7B-04F084DD991D}" type="slidenum">
              <a:rPr lang="en-US" smtClean="0"/>
              <a:t>‹#›</a:t>
            </a:fld>
            <a:endParaRPr lang="en-US" dirty="0"/>
          </a:p>
        </p:txBody>
      </p:sp>
    </p:spTree>
    <p:extLst>
      <p:ext uri="{BB962C8B-B14F-4D97-AF65-F5344CB8AC3E}">
        <p14:creationId xmlns:p14="http://schemas.microsoft.com/office/powerpoint/2010/main" val="26674131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no">
    <p:spTree>
      <p:nvGrpSpPr>
        <p:cNvPr id="1" name=""/>
        <p:cNvGrpSpPr/>
        <p:nvPr/>
      </p:nvGrpSpPr>
      <p:grpSpPr>
        <a:xfrm>
          <a:off x="0" y="0"/>
          <a:ext cx="0" cy="0"/>
          <a:chOff x="0" y="0"/>
          <a:chExt cx="0" cy="0"/>
        </a:xfrm>
      </p:grpSpPr>
      <p:sp>
        <p:nvSpPr>
          <p:cNvPr id="2" name="Označba mesta za datum 1"/>
          <p:cNvSpPr>
            <a:spLocks noGrp="1"/>
          </p:cNvSpPr>
          <p:nvPr>
            <p:ph type="dt" sz="half" idx="10"/>
          </p:nvPr>
        </p:nvSpPr>
        <p:spPr/>
        <p:txBody>
          <a:bodyPr rtlCol="0"/>
          <a:lstStyle/>
          <a:p>
            <a:pPr rtl="0"/>
            <a:fld id="{002CF643-C963-49F9-8AC2-5DAB18A7000D}" type="datetime1">
              <a:rPr lang="sl-SI" smtClean="0"/>
              <a:t>18. 03. 2022</a:t>
            </a:fld>
            <a:endParaRPr lang="en-US" dirty="0"/>
          </a:p>
        </p:txBody>
      </p:sp>
      <p:sp>
        <p:nvSpPr>
          <p:cNvPr id="3" name="Označba mesta za nogo 2"/>
          <p:cNvSpPr>
            <a:spLocks noGrp="1"/>
          </p:cNvSpPr>
          <p:nvPr>
            <p:ph type="ftr" sz="quarter" idx="11"/>
          </p:nvPr>
        </p:nvSpPr>
        <p:spPr/>
        <p:txBody>
          <a:bodyPr rtlCol="0"/>
          <a:lstStyle/>
          <a:p>
            <a:pPr rtl="0"/>
            <a:endParaRPr lang="en-US" dirty="0"/>
          </a:p>
        </p:txBody>
      </p:sp>
      <p:sp>
        <p:nvSpPr>
          <p:cNvPr id="4" name="Označba mesta za številko diapozitiva 3"/>
          <p:cNvSpPr>
            <a:spLocks noGrp="1"/>
          </p:cNvSpPr>
          <p:nvPr>
            <p:ph type="sldNum" sz="quarter" idx="12"/>
          </p:nvPr>
        </p:nvSpPr>
        <p:spPr/>
        <p:txBody>
          <a:bodyPr rtlCol="0"/>
          <a:lstStyle/>
          <a:p>
            <a:pPr rtl="0"/>
            <a:fld id="{34B7E4EF-A1BD-40F4-AB7B-04F084DD991D}" type="slidenum">
              <a:rPr lang="en-US" smtClean="0"/>
              <a:t>‹#›</a:t>
            </a:fld>
            <a:endParaRPr lang="en-US" dirty="0"/>
          </a:p>
        </p:txBody>
      </p:sp>
    </p:spTree>
    <p:extLst>
      <p:ext uri="{BB962C8B-B14F-4D97-AF65-F5344CB8AC3E}">
        <p14:creationId xmlns:p14="http://schemas.microsoft.com/office/powerpoint/2010/main" val="9072471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Vsebina z naslovom">
    <p:spTree>
      <p:nvGrpSpPr>
        <p:cNvPr id="1" name=""/>
        <p:cNvGrpSpPr/>
        <p:nvPr/>
      </p:nvGrpSpPr>
      <p:grpSpPr>
        <a:xfrm>
          <a:off x="0" y="0"/>
          <a:ext cx="0" cy="0"/>
          <a:chOff x="0" y="0"/>
          <a:chExt cx="0" cy="0"/>
        </a:xfrm>
      </p:grpSpPr>
      <p:sp>
        <p:nvSpPr>
          <p:cNvPr id="10" name="Pravokotnik 9">
            <a:extLst>
              <a:ext uri="{FF2B5EF4-FFF2-40B4-BE49-F238E27FC236}">
                <a16:creationId xmlns:a16="http://schemas.microsoft.com/office/drawing/2014/main" id="{D5E1BBF9-8BEF-4353-BA68-30AAF9EBD8D8}"/>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Pravokotnik 12">
            <a:extLst>
              <a:ext uri="{FF2B5EF4-FFF2-40B4-BE49-F238E27FC236}">
                <a16:creationId xmlns:a16="http://schemas.microsoft.com/office/drawing/2014/main" id="{5B941C21-2A5D-4912-AB06-1BB0C0EB6AE1}"/>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Naslov 1"/>
          <p:cNvSpPr>
            <a:spLocks noGrp="1"/>
          </p:cNvSpPr>
          <p:nvPr>
            <p:ph type="title"/>
          </p:nvPr>
        </p:nvSpPr>
        <p:spPr>
          <a:xfrm>
            <a:off x="8458200" y="607392"/>
            <a:ext cx="3161963" cy="1645920"/>
          </a:xfrm>
        </p:spPr>
        <p:txBody>
          <a:bodyPr rtlCol="0" anchor="b">
            <a:normAutofit/>
          </a:bodyPr>
          <a:lstStyle>
            <a:lvl1pPr algn="l" defTabSz="914400" rtl="0" eaLnBrk="1" latinLnBrk="0" hangingPunct="1">
              <a:lnSpc>
                <a:spcPct val="100000"/>
              </a:lnSpc>
              <a:spcBef>
                <a:spcPct val="0"/>
              </a:spcBef>
              <a:buNone/>
              <a:defRPr lang="en-US" sz="3200" b="0" kern="1200" cap="none" spc="0" baseline="0" dirty="0">
                <a:solidFill>
                  <a:schemeClr val="tx1"/>
                </a:solidFill>
                <a:effectLst/>
                <a:latin typeface="+mj-lt"/>
                <a:ea typeface="+mn-ea"/>
                <a:cs typeface="+mn-cs"/>
              </a:defRPr>
            </a:lvl1pPr>
          </a:lstStyle>
          <a:p>
            <a:pPr rtl="0"/>
            <a:r>
              <a:rPr lang="sl-SI"/>
              <a:t>Kliknite, če želite urediti slog naslova matrice</a:t>
            </a:r>
            <a:endParaRPr lang="en-US" dirty="0"/>
          </a:p>
        </p:txBody>
      </p:sp>
      <p:sp>
        <p:nvSpPr>
          <p:cNvPr id="3" name="Označba mesta za vsebino 2"/>
          <p:cNvSpPr>
            <a:spLocks noGrp="1"/>
          </p:cNvSpPr>
          <p:nvPr>
            <p:ph idx="1"/>
          </p:nvPr>
        </p:nvSpPr>
        <p:spPr>
          <a:xfrm>
            <a:off x="685800" y="609600"/>
            <a:ext cx="6858000" cy="5334000"/>
          </a:xfrm>
        </p:spPr>
        <p:txBody>
          <a:bodyPr rtlCol="0"/>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rtl="0"/>
            <a:r>
              <a:rPr lang="sl-SI"/>
              <a:t>Kliknite za urejanje slogov besedila matrice</a:t>
            </a:r>
          </a:p>
          <a:p>
            <a:pPr lvl="1" rtl="0"/>
            <a:r>
              <a:rPr lang="sl-SI"/>
              <a:t>Druga raven</a:t>
            </a:r>
          </a:p>
          <a:p>
            <a:pPr lvl="2" rtl="0"/>
            <a:r>
              <a:rPr lang="sl-SI"/>
              <a:t>Tretja raven</a:t>
            </a:r>
          </a:p>
          <a:p>
            <a:pPr lvl="3" rtl="0"/>
            <a:r>
              <a:rPr lang="sl-SI"/>
              <a:t>Četrta raven</a:t>
            </a:r>
          </a:p>
          <a:p>
            <a:pPr lvl="4" rtl="0"/>
            <a:r>
              <a:rPr lang="sl-SI"/>
              <a:t>Peta raven</a:t>
            </a:r>
            <a:endParaRPr lang="en-US" dirty="0"/>
          </a:p>
        </p:txBody>
      </p:sp>
      <p:sp>
        <p:nvSpPr>
          <p:cNvPr id="4" name="Označba mesta za besedilo 3"/>
          <p:cNvSpPr>
            <a:spLocks noGrp="1"/>
          </p:cNvSpPr>
          <p:nvPr>
            <p:ph type="body" sz="half" idx="2"/>
          </p:nvPr>
        </p:nvSpPr>
        <p:spPr>
          <a:xfrm>
            <a:off x="8458200" y="2336800"/>
            <a:ext cx="3161963" cy="3606800"/>
          </a:xfrm>
        </p:spPr>
        <p:txBody>
          <a:bodyPr rtlCol="0">
            <a:normAutofit/>
          </a:bodyPr>
          <a:lstStyle>
            <a:lvl1pPr marL="0" indent="0">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sl-SI"/>
              <a:t>Kliknite za urejanje slogov besedila matrice</a:t>
            </a:r>
          </a:p>
        </p:txBody>
      </p:sp>
      <p:sp>
        <p:nvSpPr>
          <p:cNvPr id="8" name="Označba mesta za datum 7"/>
          <p:cNvSpPr>
            <a:spLocks noGrp="1"/>
          </p:cNvSpPr>
          <p:nvPr>
            <p:ph type="dt" sz="half" idx="10"/>
          </p:nvPr>
        </p:nvSpPr>
        <p:spPr>
          <a:xfrm>
            <a:off x="5588000" y="6035040"/>
            <a:ext cx="1955800" cy="365760"/>
          </a:xfrm>
        </p:spPr>
        <p:txBody>
          <a:bodyPr rtlCol="0"/>
          <a:lstStyle>
            <a:lvl1pPr>
              <a:defRPr>
                <a:solidFill>
                  <a:schemeClr val="tx1">
                    <a:lumMod val="85000"/>
                    <a:lumOff val="15000"/>
                  </a:schemeClr>
                </a:solidFill>
              </a:defRPr>
            </a:lvl1pPr>
          </a:lstStyle>
          <a:p>
            <a:pPr rtl="0"/>
            <a:fld id="{CE2EDE8E-55F0-452B-8C41-013501233A2E}" type="datetime1">
              <a:rPr lang="sl-SI" smtClean="0"/>
              <a:t>18. 03. 2022</a:t>
            </a:fld>
            <a:endParaRPr lang="en-US" dirty="0"/>
          </a:p>
        </p:txBody>
      </p:sp>
      <p:sp>
        <p:nvSpPr>
          <p:cNvPr id="9" name="Označba mesta za nogo 8"/>
          <p:cNvSpPr>
            <a:spLocks noGrp="1"/>
          </p:cNvSpPr>
          <p:nvPr>
            <p:ph type="ftr" sz="quarter" idx="11"/>
          </p:nvPr>
        </p:nvSpPr>
        <p:spPr>
          <a:xfrm>
            <a:off x="685801" y="6035040"/>
            <a:ext cx="4584700" cy="365760"/>
          </a:xfrm>
        </p:spPr>
        <p:txBody>
          <a:bodyPr rtlCol="0"/>
          <a:lstStyle>
            <a:lvl1pPr algn="l">
              <a:defRPr/>
            </a:lvl1pPr>
          </a:lstStyle>
          <a:p>
            <a:pPr rtl="0"/>
            <a:endParaRPr lang="en-US" dirty="0"/>
          </a:p>
        </p:txBody>
      </p:sp>
      <p:sp>
        <p:nvSpPr>
          <p:cNvPr id="11" name="Označba mesta za številko diapozitiva 10"/>
          <p:cNvSpPr>
            <a:spLocks noGrp="1"/>
          </p:cNvSpPr>
          <p:nvPr>
            <p:ph type="sldNum" sz="quarter" idx="12"/>
          </p:nvPr>
        </p:nvSpPr>
        <p:spPr>
          <a:xfrm>
            <a:off x="10396728" y="6035040"/>
            <a:ext cx="1223435" cy="365760"/>
          </a:xfrm>
        </p:spPr>
        <p:txBody>
          <a:bodyPr rtlCol="0"/>
          <a:lstStyle>
            <a:lvl1pPr>
              <a:defRPr>
                <a:solidFill>
                  <a:schemeClr val="tx1">
                    <a:lumMod val="85000"/>
                    <a:lumOff val="15000"/>
                  </a:schemeClr>
                </a:solidFill>
              </a:defRPr>
            </a:lvl1pPr>
          </a:lstStyle>
          <a:p>
            <a:pPr rtl="0"/>
            <a:fld id="{34B7E4EF-A1BD-40F4-AB7B-04F084DD991D}" type="slidenum">
              <a:rPr lang="en-US" smtClean="0"/>
              <a:t>‹#›</a:t>
            </a:fld>
            <a:endParaRPr lang="en-US" dirty="0"/>
          </a:p>
        </p:txBody>
      </p:sp>
    </p:spTree>
    <p:extLst>
      <p:ext uri="{BB962C8B-B14F-4D97-AF65-F5344CB8AC3E}">
        <p14:creationId xmlns:p14="http://schemas.microsoft.com/office/powerpoint/2010/main" val="24886021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Slika z napisom">
    <p:spTree>
      <p:nvGrpSpPr>
        <p:cNvPr id="1" name=""/>
        <p:cNvGrpSpPr/>
        <p:nvPr/>
      </p:nvGrpSpPr>
      <p:grpSpPr>
        <a:xfrm>
          <a:off x="0" y="0"/>
          <a:ext cx="0" cy="0"/>
          <a:chOff x="0" y="0"/>
          <a:chExt cx="0" cy="0"/>
        </a:xfrm>
      </p:grpSpPr>
      <p:sp>
        <p:nvSpPr>
          <p:cNvPr id="11" name="Pravokotnik 10">
            <a:extLst>
              <a:ext uri="{FF2B5EF4-FFF2-40B4-BE49-F238E27FC236}">
                <a16:creationId xmlns:a16="http://schemas.microsoft.com/office/drawing/2014/main" id="{E687CA98-D9C7-497F-A1DA-7D22F8753BCE}"/>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Označba mesta za sliko 2"/>
          <p:cNvSpPr>
            <a:spLocks noGrp="1" noChangeAspect="1"/>
          </p:cNvSpPr>
          <p:nvPr>
            <p:ph type="pic" idx="1"/>
          </p:nvPr>
        </p:nvSpPr>
        <p:spPr>
          <a:xfrm>
            <a:off x="228599" y="237744"/>
            <a:ext cx="7696201" cy="6382512"/>
          </a:xfrm>
          <a:solidFill>
            <a:schemeClr val="accent1">
              <a:lumMod val="60000"/>
              <a:lumOff val="40000"/>
            </a:schemeClr>
          </a:solidFill>
          <a:ln>
            <a:noFill/>
          </a:ln>
        </p:spPr>
        <p:txBody>
          <a:bodyPr rtlCol="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sl-SI" dirty="0"/>
              <a:t>Kliknite ikono, če želite dodati sliko</a:t>
            </a:r>
            <a:endParaRPr lang="en-US" dirty="0"/>
          </a:p>
        </p:txBody>
      </p:sp>
      <p:sp>
        <p:nvSpPr>
          <p:cNvPr id="5" name="Označba mesta za datum 4"/>
          <p:cNvSpPr>
            <a:spLocks noGrp="1"/>
          </p:cNvSpPr>
          <p:nvPr>
            <p:ph type="dt" sz="half" idx="10"/>
          </p:nvPr>
        </p:nvSpPr>
        <p:spPr>
          <a:xfrm>
            <a:off x="5662337" y="6035040"/>
            <a:ext cx="2071963" cy="365760"/>
          </a:xfrm>
        </p:spPr>
        <p:txBody>
          <a:bodyPr rtlCol="0"/>
          <a:lstStyle>
            <a:lvl1pPr>
              <a:defRPr b="1">
                <a:solidFill>
                  <a:srgbClr val="FFFFFF"/>
                </a:solidFill>
                <a:effectLst>
                  <a:outerShdw blurRad="19050" dist="6350" dir="2700000" algn="tl" rotWithShape="0">
                    <a:prstClr val="black">
                      <a:alpha val="40000"/>
                    </a:prstClr>
                  </a:outerShdw>
                </a:effectLst>
              </a:defRPr>
            </a:lvl1pPr>
          </a:lstStyle>
          <a:p>
            <a:pPr rtl="0"/>
            <a:fld id="{FAA9D698-1391-44AA-905E-ED5DB4AC2C65}" type="datetime1">
              <a:rPr lang="sl-SI" smtClean="0"/>
              <a:t>18. 03. 2022</a:t>
            </a:fld>
            <a:endParaRPr lang="en-US" dirty="0"/>
          </a:p>
        </p:txBody>
      </p:sp>
      <p:sp>
        <p:nvSpPr>
          <p:cNvPr id="6" name="Označba mesta za nogo 5"/>
          <p:cNvSpPr>
            <a:spLocks noGrp="1"/>
          </p:cNvSpPr>
          <p:nvPr>
            <p:ph type="ftr" sz="quarter" idx="11"/>
          </p:nvPr>
        </p:nvSpPr>
        <p:spPr>
          <a:xfrm>
            <a:off x="612648" y="6035040"/>
            <a:ext cx="4588002" cy="365760"/>
          </a:xfrm>
        </p:spPr>
        <p:txBody>
          <a:bodyPr rtlCol="0"/>
          <a:lstStyle>
            <a:lvl1pPr marL="0" algn="r" defTabSz="914400" rtl="0" eaLnBrk="1" latinLnBrk="0" hangingPunct="1">
              <a:defRPr lang="en-US" sz="1000" b="1"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algn="l" rtl="0"/>
            <a:endParaRPr lang="en-US" dirty="0"/>
          </a:p>
        </p:txBody>
      </p:sp>
      <p:sp>
        <p:nvSpPr>
          <p:cNvPr id="7" name="Označba mesta za številko diapozitiva 6"/>
          <p:cNvSpPr>
            <a:spLocks noGrp="1"/>
          </p:cNvSpPr>
          <p:nvPr>
            <p:ph type="sldNum" sz="quarter" idx="12"/>
          </p:nvPr>
        </p:nvSpPr>
        <p:spPr>
          <a:xfrm>
            <a:off x="10396728" y="6035040"/>
            <a:ext cx="1225296" cy="365760"/>
          </a:xfrm>
        </p:spPr>
        <p:txBody>
          <a:bodyPr rtlCol="0"/>
          <a:lstStyle/>
          <a:p>
            <a:pPr rtl="0"/>
            <a:fld id="{34B7E4EF-A1BD-40F4-AB7B-04F084DD991D}" type="slidenum">
              <a:rPr lang="en-US" smtClean="0"/>
              <a:t>‹#›</a:t>
            </a:fld>
            <a:endParaRPr lang="en-US" dirty="0"/>
          </a:p>
        </p:txBody>
      </p:sp>
      <p:sp>
        <p:nvSpPr>
          <p:cNvPr id="12" name="Pravokotnik 11">
            <a:extLst>
              <a:ext uri="{FF2B5EF4-FFF2-40B4-BE49-F238E27FC236}">
                <a16:creationId xmlns:a16="http://schemas.microsoft.com/office/drawing/2014/main" id="{F8B3D8CC-BB13-41A5-8F34-B8E84A4F9534}"/>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Naslov 1"/>
          <p:cNvSpPr>
            <a:spLocks noGrp="1"/>
          </p:cNvSpPr>
          <p:nvPr>
            <p:ph type="title"/>
          </p:nvPr>
        </p:nvSpPr>
        <p:spPr>
          <a:xfrm>
            <a:off x="8477250" y="603504"/>
            <a:ext cx="3144774" cy="1645920"/>
          </a:xfrm>
        </p:spPr>
        <p:txBody>
          <a:bodyPr rtlCol="0" anchor="b">
            <a:noAutofit/>
          </a:bodyPr>
          <a:lstStyle>
            <a:lvl1pPr algn="l">
              <a:lnSpc>
                <a:spcPct val="100000"/>
              </a:lnSpc>
              <a:defRPr sz="3200" b="0">
                <a:solidFill>
                  <a:schemeClr val="tx1"/>
                </a:solidFill>
                <a:latin typeface="+mj-lt"/>
              </a:defRPr>
            </a:lvl1pPr>
          </a:lstStyle>
          <a:p>
            <a:pPr rtl="0"/>
            <a:r>
              <a:rPr lang="sl-SI"/>
              <a:t>Kliknite, če želite urediti slog naslova matrice</a:t>
            </a:r>
            <a:endParaRPr lang="en-US" dirty="0"/>
          </a:p>
        </p:txBody>
      </p:sp>
      <p:sp>
        <p:nvSpPr>
          <p:cNvPr id="4" name="Označba mesta za besedilo 3"/>
          <p:cNvSpPr>
            <a:spLocks noGrp="1"/>
          </p:cNvSpPr>
          <p:nvPr>
            <p:ph type="body" sz="half" idx="2"/>
          </p:nvPr>
        </p:nvSpPr>
        <p:spPr>
          <a:xfrm>
            <a:off x="8477250" y="2386584"/>
            <a:ext cx="3144774" cy="3511296"/>
          </a:xfrm>
        </p:spPr>
        <p:txBody>
          <a:bodyPr rtlCol="0">
            <a:normAutofit/>
          </a:bodyPr>
          <a:lstStyle>
            <a:lvl1pPr marL="0" indent="0" algn="l">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sl-SI"/>
              <a:t>Kliknite za urejanje slogov besedila matrice</a:t>
            </a:r>
          </a:p>
        </p:txBody>
      </p:sp>
    </p:spTree>
    <p:extLst>
      <p:ext uri="{BB962C8B-B14F-4D97-AF65-F5344CB8AC3E}">
        <p14:creationId xmlns:p14="http://schemas.microsoft.com/office/powerpoint/2010/main" val="26782230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Pravokotnik 8">
            <a:extLst>
              <a:ext uri="{FF2B5EF4-FFF2-40B4-BE49-F238E27FC236}">
                <a16:creationId xmlns:a16="http://schemas.microsoft.com/office/drawing/2014/main" id="{1E94681D-2A4C-4A8D-B9B5-31D440D032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7" name="Pravokotnik 6"/>
          <p:cNvSpPr/>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8" name="Pravokotnik 7"/>
          <p:cNvSpPr/>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Označba mesta za naslov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pPr rtl="0"/>
            <a:r>
              <a:rPr lang="sl"/>
              <a:t>Kliknite, da uredite slog naslova matrice.</a:t>
            </a:r>
            <a:endParaRPr lang="en-US" dirty="0"/>
          </a:p>
        </p:txBody>
      </p:sp>
      <p:sp>
        <p:nvSpPr>
          <p:cNvPr id="3" name="Označba mesta besedila 2"/>
          <p:cNvSpPr>
            <a:spLocks noGrp="1"/>
          </p:cNvSpPr>
          <p:nvPr>
            <p:ph type="body" idx="1"/>
          </p:nvPr>
        </p:nvSpPr>
        <p:spPr>
          <a:xfrm>
            <a:off x="1066800" y="2103120"/>
            <a:ext cx="10058400" cy="3849624"/>
          </a:xfrm>
          <a:prstGeom prst="rect">
            <a:avLst/>
          </a:prstGeom>
        </p:spPr>
        <p:txBody>
          <a:bodyPr vert="horz" lIns="91440" tIns="45720" rIns="91440" bIns="45720" rtlCol="0">
            <a:normAutofit/>
          </a:bodyPr>
          <a:lstStyle/>
          <a:p>
            <a:pPr lvl="0" rtl="0"/>
            <a:r>
              <a:rPr lang="sl"/>
              <a:t>Uredite sloge besedila matrice</a:t>
            </a:r>
          </a:p>
          <a:p>
            <a:pPr lvl="1" rtl="0"/>
            <a:r>
              <a:rPr lang="sl"/>
              <a:t>Druga raven</a:t>
            </a:r>
          </a:p>
          <a:p>
            <a:pPr lvl="2" rtl="0"/>
            <a:r>
              <a:rPr lang="sl"/>
              <a:t>Tretja raven</a:t>
            </a:r>
          </a:p>
          <a:p>
            <a:pPr lvl="3" rtl="0"/>
            <a:r>
              <a:rPr lang="sl"/>
              <a:t>Četrta raven</a:t>
            </a:r>
          </a:p>
          <a:p>
            <a:pPr lvl="4" rtl="0"/>
            <a:r>
              <a:rPr lang="sl"/>
              <a:t>Peta raven</a:t>
            </a:r>
            <a:endParaRPr lang="en-US" dirty="0"/>
          </a:p>
        </p:txBody>
      </p:sp>
      <p:sp>
        <p:nvSpPr>
          <p:cNvPr id="4" name="Označba mesta za datum 3"/>
          <p:cNvSpPr>
            <a:spLocks noGrp="1"/>
          </p:cNvSpPr>
          <p:nvPr>
            <p:ph type="dt" sz="half" idx="2"/>
          </p:nvPr>
        </p:nvSpPr>
        <p:spPr>
          <a:xfrm>
            <a:off x="7256794" y="6035040"/>
            <a:ext cx="2893045"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pPr rtl="0"/>
            <a:fld id="{D992BEA8-4856-415B-A900-8FC7D9A5D772}" type="datetime1">
              <a:rPr lang="sl-SI" smtClean="0"/>
              <a:t>18. 03. 2022</a:t>
            </a:fld>
            <a:endParaRPr lang="en-US" dirty="0"/>
          </a:p>
        </p:txBody>
      </p:sp>
      <p:sp>
        <p:nvSpPr>
          <p:cNvPr id="5" name="Označba mesta noge 4"/>
          <p:cNvSpPr>
            <a:spLocks noGrp="1"/>
          </p:cNvSpPr>
          <p:nvPr>
            <p:ph type="ftr" sz="quarter" idx="3"/>
          </p:nvPr>
        </p:nvSpPr>
        <p:spPr>
          <a:xfrm>
            <a:off x="1066800" y="6035040"/>
            <a:ext cx="5816600" cy="365760"/>
          </a:xfrm>
          <a:prstGeom prst="rect">
            <a:avLst/>
          </a:prstGeom>
        </p:spPr>
        <p:txBody>
          <a:bodyPr vert="horz" lIns="91440" tIns="45720" rIns="91440" bIns="45720" rtlCol="0" anchor="b"/>
          <a:lstStyle>
            <a:lvl1pPr algn="l">
              <a:defRPr sz="800">
                <a:solidFill>
                  <a:schemeClr val="tx1">
                    <a:lumMod val="85000"/>
                    <a:lumOff val="15000"/>
                  </a:schemeClr>
                </a:solidFill>
              </a:defRPr>
            </a:lvl1pPr>
          </a:lstStyle>
          <a:p>
            <a:pPr rtl="0"/>
            <a:endParaRPr lang="en-US" dirty="0"/>
          </a:p>
        </p:txBody>
      </p:sp>
      <p:sp>
        <p:nvSpPr>
          <p:cNvPr id="6" name="Označba mesta za številko diapozitiva 5"/>
          <p:cNvSpPr>
            <a:spLocks noGrp="1"/>
          </p:cNvSpPr>
          <p:nvPr>
            <p:ph type="sldNum" sz="quarter" idx="4"/>
          </p:nvPr>
        </p:nvSpPr>
        <p:spPr>
          <a:xfrm>
            <a:off x="10287000" y="6035040"/>
            <a:ext cx="838200"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pPr rtl="0"/>
            <a:fld id="{34B7E4EF-A1BD-40F4-AB7B-04F084DD991D}" type="slidenum">
              <a:rPr lang="en-US" smtClean="0"/>
              <a:t>‹#›</a:t>
            </a:fld>
            <a:endParaRPr lang="en-US" dirty="0"/>
          </a:p>
        </p:txBody>
      </p:sp>
    </p:spTree>
    <p:extLst>
      <p:ext uri="{BB962C8B-B14F-4D97-AF65-F5344CB8AC3E}">
        <p14:creationId xmlns:p14="http://schemas.microsoft.com/office/powerpoint/2010/main" val="3811577630"/>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65" r:id="rId5"/>
    <p:sldLayoutId id="2147483671" r:id="rId6"/>
    <p:sldLayoutId id="2147483672" r:id="rId7"/>
    <p:sldLayoutId id="2147483662" r:id="rId8"/>
    <p:sldLayoutId id="2147483663" r:id="rId9"/>
    <p:sldLayoutId id="2147483664" r:id="rId10"/>
    <p:sldLayoutId id="2147483666" r:id="rId11"/>
  </p:sldLayoutIdLst>
  <p:hf sldNum="0" hdr="0" ftr="0"/>
  <p:txStyles>
    <p:titleStyle>
      <a:lvl1pPr algn="l" defTabSz="914400" rtl="0" eaLnBrk="1" latinLnBrk="0" hangingPunct="1">
        <a:lnSpc>
          <a:spcPct val="90000"/>
        </a:lnSpc>
        <a:spcBef>
          <a:spcPct val="0"/>
        </a:spcBef>
        <a:buNone/>
        <a:defRPr lang="en-US" sz="4000" i="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youtube.com/watch?v=y6ruC-AyH9o" TargetMode="External"/><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Slika 4" descr="Slika vsebuje tkanino, mizo, rdečo barvo in prt&#10;&#10;Opis je bil samodejno ustvarjen">
            <a:extLst>
              <a:ext uri="{FF2B5EF4-FFF2-40B4-BE49-F238E27FC236}">
                <a16:creationId xmlns:a16="http://schemas.microsoft.com/office/drawing/2014/main" id="{6D3BA21E-E6C8-4E14-8E53-C5DF567E9DFF}"/>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44860" y="0"/>
            <a:ext cx="12191979" cy="6857990"/>
          </a:xfrm>
          <a:prstGeom prst="rect">
            <a:avLst/>
          </a:prstGeom>
        </p:spPr>
      </p:pic>
      <p:sp>
        <p:nvSpPr>
          <p:cNvPr id="64" name="Pravokotnik 59">
            <a:extLst>
              <a:ext uri="{FF2B5EF4-FFF2-40B4-BE49-F238E27FC236}">
                <a16:creationId xmlns:a16="http://schemas.microsoft.com/office/drawing/2014/main" id="{2644B391-9BFE-445C-A9EC-F544BB85FBC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7329" y="1808532"/>
            <a:ext cx="5452527" cy="3240936"/>
          </a:xfrm>
          <a:prstGeom prst="rect">
            <a:avLst/>
          </a:prstGeom>
          <a:solidFill>
            <a:schemeClr val="bg1">
              <a:lumMod val="75000"/>
              <a:lumOff val="25000"/>
            </a:schemeClr>
          </a:solidFill>
          <a:ln w="6350" cap="sq" cmpd="sng" algn="ctr">
            <a:noFill/>
            <a:prstDash val="solid"/>
            <a:miter lim="800000"/>
          </a:ln>
          <a:effectLst/>
        </p:spPr>
      </p:sp>
      <p:sp>
        <p:nvSpPr>
          <p:cNvPr id="65" name="Pravokotnik 61">
            <a:extLst>
              <a:ext uri="{FF2B5EF4-FFF2-40B4-BE49-F238E27FC236}">
                <a16:creationId xmlns:a16="http://schemas.microsoft.com/office/drawing/2014/main" id="{80F26E69-87D9-4655-AE7B-280A87AA3CA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3272" y="1975104"/>
            <a:ext cx="5120640" cy="2907792"/>
          </a:xfrm>
          <a:prstGeom prst="rect">
            <a:avLst/>
          </a:prstGeom>
          <a:noFill/>
          <a:ln w="6350" cap="sq" cmpd="sng" algn="ctr">
            <a:solidFill>
              <a:schemeClr val="tx1"/>
            </a:solidFill>
            <a:prstDash val="solid"/>
            <a:miter lim="800000"/>
          </a:ln>
          <a:effectLst>
            <a:softEdge rad="0"/>
          </a:effectLst>
        </p:spPr>
      </p:sp>
      <p:sp>
        <p:nvSpPr>
          <p:cNvPr id="2" name="Naslov 1">
            <a:extLst>
              <a:ext uri="{FF2B5EF4-FFF2-40B4-BE49-F238E27FC236}">
                <a16:creationId xmlns:a16="http://schemas.microsoft.com/office/drawing/2014/main" id="{18C3B467-088C-4F3D-A9A7-105C4E1E20CD}"/>
              </a:ext>
            </a:extLst>
          </p:cNvPr>
          <p:cNvSpPr>
            <a:spLocks noGrp="1"/>
          </p:cNvSpPr>
          <p:nvPr>
            <p:ph type="ctrTitle"/>
          </p:nvPr>
        </p:nvSpPr>
        <p:spPr>
          <a:xfrm>
            <a:off x="1276055" y="2350017"/>
            <a:ext cx="4775075" cy="1630906"/>
          </a:xfrm>
        </p:spPr>
        <p:txBody>
          <a:bodyPr rtlCol="0">
            <a:normAutofit/>
          </a:bodyPr>
          <a:lstStyle/>
          <a:p>
            <a:pPr rtl="0"/>
            <a:r>
              <a:rPr lang="sl-SI" sz="4400" b="0" i="0" dirty="0" err="1">
                <a:solidFill>
                  <a:srgbClr val="353536"/>
                </a:solidFill>
                <a:effectLst/>
                <a:latin typeface="Arial Black" panose="020B0A04020102020204" pitchFamily="34" charset="0"/>
                <a:cs typeface="Aharoni" panose="02010803020104030203" pitchFamily="2" charset="-79"/>
              </a:rPr>
              <a:t>the</a:t>
            </a:r>
            <a:r>
              <a:rPr lang="sl-SI" sz="4400" b="0" i="0" dirty="0">
                <a:solidFill>
                  <a:srgbClr val="353536"/>
                </a:solidFill>
                <a:effectLst/>
                <a:latin typeface="Arial Black" panose="020B0A04020102020204" pitchFamily="34" charset="0"/>
                <a:cs typeface="Aharoni" panose="02010803020104030203" pitchFamily="2" charset="-79"/>
              </a:rPr>
              <a:t> </a:t>
            </a:r>
            <a:r>
              <a:rPr lang="sl-SI" sz="4400" b="0" i="0" dirty="0" err="1">
                <a:solidFill>
                  <a:srgbClr val="353536"/>
                </a:solidFill>
                <a:effectLst/>
                <a:latin typeface="Arial Black" panose="020B0A04020102020204" pitchFamily="34" charset="0"/>
                <a:cs typeface="Aharoni" panose="02010803020104030203" pitchFamily="2" charset="-79"/>
              </a:rPr>
              <a:t>waters</a:t>
            </a:r>
            <a:r>
              <a:rPr lang="sl-SI" sz="4400" b="0" i="0" dirty="0">
                <a:solidFill>
                  <a:srgbClr val="353536"/>
                </a:solidFill>
                <a:effectLst/>
                <a:latin typeface="Arial Black" panose="020B0A04020102020204" pitchFamily="34" charset="0"/>
                <a:cs typeface="Aharoni" panose="02010803020104030203" pitchFamily="2" charset="-79"/>
              </a:rPr>
              <a:t> </a:t>
            </a:r>
            <a:r>
              <a:rPr lang="sl-SI" sz="4400" b="0" i="0" dirty="0" err="1">
                <a:solidFill>
                  <a:srgbClr val="353536"/>
                </a:solidFill>
                <a:effectLst/>
                <a:latin typeface="Arial Black" panose="020B0A04020102020204" pitchFamily="34" charset="0"/>
                <a:cs typeface="Aharoni" panose="02010803020104030203" pitchFamily="2" charset="-79"/>
              </a:rPr>
              <a:t>around</a:t>
            </a:r>
            <a:r>
              <a:rPr lang="sl-SI" sz="4400" b="0" i="0" dirty="0">
                <a:solidFill>
                  <a:srgbClr val="353536"/>
                </a:solidFill>
                <a:effectLst/>
                <a:latin typeface="Arial Black" panose="020B0A04020102020204" pitchFamily="34" charset="0"/>
                <a:cs typeface="Aharoni" panose="02010803020104030203" pitchFamily="2" charset="-79"/>
              </a:rPr>
              <a:t> </a:t>
            </a:r>
            <a:r>
              <a:rPr lang="sl-SI" sz="4400" b="0" i="0" dirty="0" err="1">
                <a:solidFill>
                  <a:srgbClr val="353536"/>
                </a:solidFill>
                <a:effectLst/>
                <a:latin typeface="Arial Black" panose="020B0A04020102020204" pitchFamily="34" charset="0"/>
                <a:cs typeface="Aharoni" panose="02010803020104030203" pitchFamily="2" charset="-79"/>
              </a:rPr>
              <a:t>us</a:t>
            </a:r>
            <a:endParaRPr lang="sl" sz="4400" dirty="0">
              <a:solidFill>
                <a:schemeClr val="tx1"/>
              </a:solidFill>
              <a:latin typeface="Arial Black" panose="020B0A04020102020204" pitchFamily="34" charset="0"/>
              <a:cs typeface="Aharoni" panose="02010803020104030203" pitchFamily="2" charset="-79"/>
            </a:endParaRPr>
          </a:p>
        </p:txBody>
      </p:sp>
      <p:sp>
        <p:nvSpPr>
          <p:cNvPr id="3" name="Podnaslov 2">
            <a:extLst>
              <a:ext uri="{FF2B5EF4-FFF2-40B4-BE49-F238E27FC236}">
                <a16:creationId xmlns:a16="http://schemas.microsoft.com/office/drawing/2014/main" id="{C8722DDC-8EEE-4A06-8DFE-B44871EAA2CF}"/>
              </a:ext>
            </a:extLst>
          </p:cNvPr>
          <p:cNvSpPr>
            <a:spLocks noGrp="1"/>
          </p:cNvSpPr>
          <p:nvPr>
            <p:ph type="subTitle" idx="1"/>
          </p:nvPr>
        </p:nvSpPr>
        <p:spPr>
          <a:xfrm>
            <a:off x="1276055" y="3990546"/>
            <a:ext cx="4775075" cy="559656"/>
          </a:xfrm>
        </p:spPr>
        <p:txBody>
          <a:bodyPr rtlCol="0">
            <a:noAutofit/>
          </a:bodyPr>
          <a:lstStyle/>
          <a:p>
            <a:pPr rtl="0"/>
            <a:r>
              <a:rPr lang="sl" sz="1100" dirty="0">
                <a:solidFill>
                  <a:schemeClr val="tx1"/>
                </a:solidFill>
              </a:rPr>
              <a:t>Maruša Malovrh, Eva Ribičič, Tadeja Pavšek</a:t>
            </a:r>
          </a:p>
        </p:txBody>
      </p:sp>
    </p:spTree>
    <p:extLst>
      <p:ext uri="{BB962C8B-B14F-4D97-AF65-F5344CB8AC3E}">
        <p14:creationId xmlns:p14="http://schemas.microsoft.com/office/powerpoint/2010/main" val="1736693185"/>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Slika 3" descr="Slika vsebuje tkanino, mizo, rdečo barvo in prt&#10;&#10;Opis je bil samodejno ustvarjen">
            <a:extLst>
              <a:ext uri="{FF2B5EF4-FFF2-40B4-BE49-F238E27FC236}">
                <a16:creationId xmlns:a16="http://schemas.microsoft.com/office/drawing/2014/main" id="{5C002EE5-E4FF-463C-8DAA-9AC0B6D407FF}"/>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278696" y="237744"/>
            <a:ext cx="12191979" cy="6857990"/>
          </a:xfrm>
          <a:prstGeom prst="rect">
            <a:avLst/>
          </a:prstGeom>
        </p:spPr>
      </p:pic>
      <p:sp>
        <p:nvSpPr>
          <p:cNvPr id="29" name="Pravokotnik 22">
            <a:extLst>
              <a:ext uri="{FF2B5EF4-FFF2-40B4-BE49-F238E27FC236}">
                <a16:creationId xmlns:a16="http://schemas.microsoft.com/office/drawing/2014/main" id="{F5380E9A-163E-4576-BCDD-0A450B7E909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79943" y="237744"/>
            <a:ext cx="7652977" cy="6382512"/>
          </a:xfrm>
          <a:prstGeom prst="rect">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Pravokotnik 24">
            <a:extLst>
              <a:ext uri="{FF2B5EF4-FFF2-40B4-BE49-F238E27FC236}">
                <a16:creationId xmlns:a16="http://schemas.microsoft.com/office/drawing/2014/main" id="{88DDEF77-9746-4D83-91F9-442A2487E66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17103" y="374904"/>
            <a:ext cx="7340156" cy="6108192"/>
          </a:xfrm>
          <a:prstGeom prst="rect">
            <a:avLst/>
          </a:prstGeom>
          <a:noFill/>
          <a:ln w="6350" cap="sq">
            <a:solidFill>
              <a:schemeClr val="tx1">
                <a:lumMod val="65000"/>
                <a:lumOff val="3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Naslov 1">
            <a:extLst>
              <a:ext uri="{FF2B5EF4-FFF2-40B4-BE49-F238E27FC236}">
                <a16:creationId xmlns:a16="http://schemas.microsoft.com/office/drawing/2014/main" id="{92C9295F-E638-4F61-AFE2-CF3E40556031}"/>
              </a:ext>
            </a:extLst>
          </p:cNvPr>
          <p:cNvSpPr>
            <a:spLocks noGrp="1"/>
          </p:cNvSpPr>
          <p:nvPr>
            <p:ph type="title"/>
          </p:nvPr>
        </p:nvSpPr>
        <p:spPr>
          <a:xfrm>
            <a:off x="4486311" y="507421"/>
            <a:ext cx="6843540" cy="598568"/>
          </a:xfrm>
        </p:spPr>
        <p:txBody>
          <a:bodyPr rtlCol="0">
            <a:normAutofit fontScale="90000"/>
          </a:bodyPr>
          <a:lstStyle/>
          <a:p>
            <a:r>
              <a:rPr lang="sl-SI" dirty="0"/>
              <a:t/>
            </a:r>
            <a:br>
              <a:rPr lang="sl-SI" dirty="0"/>
            </a:br>
            <a:endParaRPr lang="en-US" sz="1800" dirty="0">
              <a:solidFill>
                <a:schemeClr val="tx1">
                  <a:lumMod val="95000"/>
                  <a:lumOff val="5000"/>
                </a:schemeClr>
              </a:solidFill>
              <a:latin typeface="Arial Black" panose="020B0A04020102020204" pitchFamily="34" charset="0"/>
            </a:endParaRPr>
          </a:p>
        </p:txBody>
      </p:sp>
      <p:sp>
        <p:nvSpPr>
          <p:cNvPr id="6" name="PoljeZBesedilom 5"/>
          <p:cNvSpPr txBox="1"/>
          <p:nvPr/>
        </p:nvSpPr>
        <p:spPr>
          <a:xfrm>
            <a:off x="4702629" y="806705"/>
            <a:ext cx="6627222" cy="2169825"/>
          </a:xfrm>
          <a:prstGeom prst="rect">
            <a:avLst/>
          </a:prstGeom>
          <a:noFill/>
        </p:spPr>
        <p:txBody>
          <a:bodyPr wrap="square" rtlCol="0">
            <a:spAutoFit/>
          </a:bodyPr>
          <a:lstStyle/>
          <a:p>
            <a:r>
              <a:rPr lang="sl-SI" b="1" dirty="0" err="1"/>
              <a:t>What</a:t>
            </a:r>
            <a:r>
              <a:rPr lang="sl-SI" b="1" dirty="0"/>
              <a:t> </a:t>
            </a:r>
            <a:r>
              <a:rPr lang="sl-SI" b="1" dirty="0" err="1"/>
              <a:t>message</a:t>
            </a:r>
            <a:r>
              <a:rPr lang="sl-SI" b="1" dirty="0"/>
              <a:t> do </a:t>
            </a:r>
            <a:r>
              <a:rPr lang="sl-SI" b="1" dirty="0" err="1"/>
              <a:t>you</a:t>
            </a:r>
            <a:r>
              <a:rPr lang="sl-SI" b="1" dirty="0"/>
              <a:t> </a:t>
            </a:r>
            <a:r>
              <a:rPr lang="sl-SI" b="1" dirty="0" err="1"/>
              <a:t>have</a:t>
            </a:r>
            <a:r>
              <a:rPr lang="sl-SI" b="1" dirty="0"/>
              <a:t> </a:t>
            </a:r>
            <a:r>
              <a:rPr lang="sl-SI" b="1" dirty="0" err="1"/>
              <a:t>for</a:t>
            </a:r>
            <a:r>
              <a:rPr lang="sl-SI" b="1" dirty="0"/>
              <a:t> </a:t>
            </a:r>
            <a:r>
              <a:rPr lang="sl-SI" b="1" dirty="0" err="1"/>
              <a:t>the</a:t>
            </a:r>
            <a:r>
              <a:rPr lang="sl-SI" b="1" dirty="0"/>
              <a:t> </a:t>
            </a:r>
            <a:r>
              <a:rPr lang="sl-SI" b="1" dirty="0" err="1"/>
              <a:t>younger</a:t>
            </a:r>
            <a:r>
              <a:rPr lang="sl-SI" b="1" dirty="0"/>
              <a:t> </a:t>
            </a:r>
            <a:r>
              <a:rPr lang="sl-SI" b="1" dirty="0" err="1"/>
              <a:t>generations</a:t>
            </a:r>
            <a:r>
              <a:rPr lang="sl-SI" b="1" dirty="0"/>
              <a:t> </a:t>
            </a:r>
            <a:r>
              <a:rPr lang="sl-SI" b="1" dirty="0" err="1"/>
              <a:t>about</a:t>
            </a:r>
            <a:r>
              <a:rPr lang="sl-SI" b="1" dirty="0"/>
              <a:t> </a:t>
            </a:r>
            <a:r>
              <a:rPr lang="sl-SI" b="1" dirty="0" err="1"/>
              <a:t>the</a:t>
            </a:r>
            <a:r>
              <a:rPr lang="sl-SI" b="1" dirty="0"/>
              <a:t> </a:t>
            </a:r>
            <a:r>
              <a:rPr lang="sl-SI" b="1" dirty="0" err="1"/>
              <a:t>relationship</a:t>
            </a:r>
            <a:r>
              <a:rPr lang="sl-SI" b="1" dirty="0"/>
              <a:t> to </a:t>
            </a:r>
            <a:r>
              <a:rPr lang="sl-SI" b="1" dirty="0" err="1"/>
              <a:t>Slovenian</a:t>
            </a:r>
            <a:r>
              <a:rPr lang="sl-SI" b="1" dirty="0"/>
              <a:t> </a:t>
            </a:r>
            <a:r>
              <a:rPr lang="sl-SI" b="1" dirty="0" err="1"/>
              <a:t>waters</a:t>
            </a:r>
            <a:r>
              <a:rPr lang="sl-SI" b="1" dirty="0"/>
              <a:t> </a:t>
            </a:r>
            <a:r>
              <a:rPr lang="sl-SI" b="1" dirty="0" err="1"/>
              <a:t>and</a:t>
            </a:r>
            <a:r>
              <a:rPr lang="sl-SI" b="1" dirty="0"/>
              <a:t> </a:t>
            </a:r>
            <a:r>
              <a:rPr lang="sl-SI" b="1" dirty="0" err="1"/>
              <a:t>rivers</a:t>
            </a:r>
            <a:r>
              <a:rPr lang="sl-SI" b="1" dirty="0" smtClean="0"/>
              <a:t>?</a:t>
            </a:r>
          </a:p>
          <a:p>
            <a:endParaRPr lang="sl-SI" dirty="0"/>
          </a:p>
          <a:p>
            <a:pPr>
              <a:lnSpc>
                <a:spcPct val="150000"/>
              </a:lnSpc>
            </a:pPr>
            <a:r>
              <a:rPr lang="sl-SI" dirty="0" err="1"/>
              <a:t>Water</a:t>
            </a:r>
            <a:r>
              <a:rPr lang="sl-SI" dirty="0"/>
              <a:t> is a </a:t>
            </a:r>
            <a:r>
              <a:rPr lang="sl-SI" dirty="0" err="1"/>
              <a:t>source</a:t>
            </a:r>
            <a:r>
              <a:rPr lang="sl-SI" dirty="0"/>
              <a:t> </a:t>
            </a:r>
            <a:r>
              <a:rPr lang="sl-SI" dirty="0" err="1"/>
              <a:t>of</a:t>
            </a:r>
            <a:r>
              <a:rPr lang="sl-SI" dirty="0"/>
              <a:t> </a:t>
            </a:r>
            <a:r>
              <a:rPr lang="sl-SI" dirty="0" err="1"/>
              <a:t>life</a:t>
            </a:r>
            <a:r>
              <a:rPr lang="sl-SI" dirty="0"/>
              <a:t> </a:t>
            </a:r>
            <a:r>
              <a:rPr lang="sl-SI" dirty="0" err="1"/>
              <a:t>and</a:t>
            </a:r>
            <a:r>
              <a:rPr lang="sl-SI" dirty="0"/>
              <a:t> is a </a:t>
            </a:r>
            <a:r>
              <a:rPr lang="sl-SI" dirty="0" err="1"/>
              <a:t>wonderful</a:t>
            </a:r>
            <a:r>
              <a:rPr lang="sl-SI" dirty="0"/>
              <a:t> </a:t>
            </a:r>
            <a:r>
              <a:rPr lang="sl-SI" dirty="0" err="1"/>
              <a:t>natural</a:t>
            </a:r>
            <a:r>
              <a:rPr lang="sl-SI" dirty="0"/>
              <a:t> </a:t>
            </a:r>
            <a:r>
              <a:rPr lang="sl-SI" dirty="0" err="1"/>
              <a:t>system</a:t>
            </a:r>
            <a:r>
              <a:rPr lang="sl-SI" dirty="0"/>
              <a:t> </a:t>
            </a:r>
            <a:r>
              <a:rPr lang="sl-SI" dirty="0" err="1"/>
              <a:t>that</a:t>
            </a:r>
            <a:r>
              <a:rPr lang="sl-SI" dirty="0"/>
              <a:t> </a:t>
            </a:r>
            <a:r>
              <a:rPr lang="sl-SI" dirty="0" err="1"/>
              <a:t>allows</a:t>
            </a:r>
            <a:r>
              <a:rPr lang="sl-SI" dirty="0"/>
              <a:t> </a:t>
            </a:r>
            <a:r>
              <a:rPr lang="sl-SI" dirty="0" err="1"/>
              <a:t>us</a:t>
            </a:r>
            <a:r>
              <a:rPr lang="sl-SI" dirty="0"/>
              <a:t> to </a:t>
            </a:r>
            <a:r>
              <a:rPr lang="sl-SI" dirty="0" err="1"/>
              <a:t>enjoy</a:t>
            </a:r>
            <a:r>
              <a:rPr lang="sl-SI" dirty="0"/>
              <a:t> </a:t>
            </a:r>
            <a:r>
              <a:rPr lang="sl-SI" dirty="0" err="1"/>
              <a:t>many</a:t>
            </a:r>
            <a:r>
              <a:rPr lang="sl-SI" dirty="0"/>
              <a:t> </a:t>
            </a:r>
            <a:r>
              <a:rPr lang="sl-SI" dirty="0" err="1"/>
              <a:t>activities</a:t>
            </a:r>
            <a:r>
              <a:rPr lang="sl-SI" dirty="0"/>
              <a:t> </a:t>
            </a:r>
            <a:r>
              <a:rPr lang="sl-SI" dirty="0" err="1"/>
              <a:t>and</a:t>
            </a:r>
            <a:r>
              <a:rPr lang="sl-SI" dirty="0"/>
              <a:t> </a:t>
            </a:r>
            <a:r>
              <a:rPr lang="sl-SI" dirty="0" err="1"/>
              <a:t>water</a:t>
            </a:r>
            <a:r>
              <a:rPr lang="sl-SI" dirty="0"/>
              <a:t> </a:t>
            </a:r>
            <a:r>
              <a:rPr lang="sl-SI" dirty="0" err="1"/>
              <a:t>pleasures</a:t>
            </a:r>
            <a:r>
              <a:rPr lang="sl-SI" dirty="0"/>
              <a:t>, so it is </a:t>
            </a:r>
            <a:r>
              <a:rPr lang="sl-SI" dirty="0" err="1"/>
              <a:t>worth</a:t>
            </a:r>
            <a:r>
              <a:rPr lang="sl-SI" dirty="0"/>
              <a:t> </a:t>
            </a:r>
            <a:r>
              <a:rPr lang="sl-SI" dirty="0" err="1"/>
              <a:t>keeping</a:t>
            </a:r>
            <a:r>
              <a:rPr lang="sl-SI" dirty="0"/>
              <a:t> it </a:t>
            </a:r>
            <a:r>
              <a:rPr lang="sl-SI" dirty="0" err="1"/>
              <a:t>clean</a:t>
            </a:r>
            <a:r>
              <a:rPr lang="sl-SI" dirty="0"/>
              <a:t> </a:t>
            </a:r>
            <a:r>
              <a:rPr lang="sl-SI" dirty="0" err="1"/>
              <a:t>and</a:t>
            </a:r>
            <a:r>
              <a:rPr lang="sl-SI" dirty="0"/>
              <a:t> as </a:t>
            </a:r>
            <a:r>
              <a:rPr lang="sl-SI" dirty="0" err="1"/>
              <a:t>pristine</a:t>
            </a:r>
            <a:r>
              <a:rPr lang="sl-SI" dirty="0"/>
              <a:t> as </a:t>
            </a:r>
            <a:r>
              <a:rPr lang="sl-SI" dirty="0" err="1"/>
              <a:t>possible</a:t>
            </a:r>
            <a:r>
              <a:rPr lang="sl-SI" dirty="0"/>
              <a:t> </a:t>
            </a:r>
            <a:r>
              <a:rPr lang="sl-SI" dirty="0" err="1"/>
              <a:t>for</a:t>
            </a:r>
            <a:r>
              <a:rPr lang="sl-SI" dirty="0"/>
              <a:t> </a:t>
            </a:r>
            <a:r>
              <a:rPr lang="sl-SI" dirty="0" err="1"/>
              <a:t>all</a:t>
            </a:r>
            <a:r>
              <a:rPr lang="sl-SI" dirty="0"/>
              <a:t> future </a:t>
            </a:r>
            <a:r>
              <a:rPr lang="sl-SI" dirty="0" err="1"/>
              <a:t>generations</a:t>
            </a:r>
            <a:r>
              <a:rPr lang="sl-SI" dirty="0"/>
              <a:t>. </a:t>
            </a:r>
          </a:p>
        </p:txBody>
      </p:sp>
      <p:sp>
        <p:nvSpPr>
          <p:cNvPr id="3" name="PoljeZBesedilom 2"/>
          <p:cNvSpPr txBox="1"/>
          <p:nvPr/>
        </p:nvSpPr>
        <p:spPr>
          <a:xfrm flipH="1">
            <a:off x="4763588" y="3640183"/>
            <a:ext cx="6418217" cy="923330"/>
          </a:xfrm>
          <a:prstGeom prst="rect">
            <a:avLst/>
          </a:prstGeom>
          <a:noFill/>
        </p:spPr>
        <p:txBody>
          <a:bodyPr wrap="square" rtlCol="0">
            <a:spAutoFit/>
          </a:bodyPr>
          <a:lstStyle/>
          <a:p>
            <a:r>
              <a:rPr lang="sl-SI" dirty="0" err="1" smtClean="0"/>
              <a:t>You</a:t>
            </a:r>
            <a:r>
              <a:rPr lang="sl-SI" dirty="0" smtClean="0"/>
              <a:t> </a:t>
            </a:r>
            <a:r>
              <a:rPr lang="sl-SI" dirty="0" err="1" smtClean="0"/>
              <a:t>can</a:t>
            </a:r>
            <a:r>
              <a:rPr lang="sl-SI" dirty="0" smtClean="0"/>
              <a:t> </a:t>
            </a:r>
            <a:r>
              <a:rPr lang="sl-SI" dirty="0" err="1" smtClean="0"/>
              <a:t>watch</a:t>
            </a:r>
            <a:r>
              <a:rPr lang="sl-SI" dirty="0" smtClean="0"/>
              <a:t> one </a:t>
            </a:r>
            <a:r>
              <a:rPr lang="sl-SI" dirty="0" err="1" smtClean="0"/>
              <a:t>of</a:t>
            </a:r>
            <a:r>
              <a:rPr lang="sl-SI" dirty="0" smtClean="0"/>
              <a:t> his </a:t>
            </a:r>
            <a:r>
              <a:rPr lang="sl-SI" dirty="0" err="1" smtClean="0"/>
              <a:t>performances</a:t>
            </a:r>
            <a:r>
              <a:rPr lang="sl-SI" dirty="0" smtClean="0"/>
              <a:t> </a:t>
            </a:r>
            <a:r>
              <a:rPr lang="sl-SI" dirty="0" err="1" smtClean="0">
                <a:hlinkClick r:id="rId3"/>
              </a:rPr>
              <a:t>here</a:t>
            </a:r>
            <a:r>
              <a:rPr lang="sl-SI" dirty="0" smtClean="0"/>
              <a:t>. </a:t>
            </a:r>
            <a:r>
              <a:rPr lang="sl-SI" dirty="0" err="1" smtClean="0"/>
              <a:t>This</a:t>
            </a:r>
            <a:r>
              <a:rPr lang="sl-SI" dirty="0" smtClean="0"/>
              <a:t> is </a:t>
            </a:r>
            <a:r>
              <a:rPr lang="sl-SI" dirty="0" err="1" smtClean="0"/>
              <a:t>about</a:t>
            </a:r>
            <a:r>
              <a:rPr lang="sl-SI" dirty="0" smtClean="0"/>
              <a:t> 2‘5 km </a:t>
            </a:r>
            <a:r>
              <a:rPr lang="sl-SI" dirty="0" err="1" smtClean="0"/>
              <a:t>away</a:t>
            </a:r>
            <a:r>
              <a:rPr lang="sl-SI" dirty="0" smtClean="0"/>
              <a:t> </a:t>
            </a:r>
            <a:r>
              <a:rPr lang="sl-SI" dirty="0" err="1" smtClean="0"/>
              <a:t>from</a:t>
            </a:r>
            <a:r>
              <a:rPr lang="sl-SI" dirty="0" smtClean="0"/>
              <a:t> </a:t>
            </a:r>
            <a:r>
              <a:rPr lang="sl-SI" dirty="0" err="1" smtClean="0"/>
              <a:t>our</a:t>
            </a:r>
            <a:r>
              <a:rPr lang="sl-SI" dirty="0" smtClean="0"/>
              <a:t> </a:t>
            </a:r>
            <a:r>
              <a:rPr lang="sl-SI" dirty="0" err="1" smtClean="0"/>
              <a:t>school</a:t>
            </a:r>
            <a:r>
              <a:rPr lang="sl-SI" dirty="0" smtClean="0"/>
              <a:t> so </a:t>
            </a:r>
            <a:r>
              <a:rPr lang="sl-SI" dirty="0" err="1" smtClean="0"/>
              <a:t>hopefully</a:t>
            </a:r>
            <a:r>
              <a:rPr lang="sl-SI" dirty="0" smtClean="0"/>
              <a:t> </a:t>
            </a:r>
            <a:r>
              <a:rPr lang="sl-SI" dirty="0" err="1" smtClean="0"/>
              <a:t>we‘ll</a:t>
            </a:r>
            <a:r>
              <a:rPr lang="sl-SI" dirty="0" smtClean="0"/>
              <a:t> be </a:t>
            </a:r>
            <a:r>
              <a:rPr lang="sl-SI" dirty="0" err="1" smtClean="0"/>
              <a:t>able</a:t>
            </a:r>
            <a:r>
              <a:rPr lang="sl-SI" dirty="0" smtClean="0"/>
              <a:t> to show it to </a:t>
            </a:r>
            <a:r>
              <a:rPr lang="sl-SI" dirty="0" err="1" smtClean="0"/>
              <a:t>you</a:t>
            </a:r>
            <a:r>
              <a:rPr lang="sl-SI" dirty="0" smtClean="0"/>
              <a:t> in person some </a:t>
            </a:r>
            <a:r>
              <a:rPr lang="sl-SI" dirty="0" err="1" smtClean="0"/>
              <a:t>day</a:t>
            </a:r>
            <a:r>
              <a:rPr lang="sl-SI" dirty="0" smtClean="0"/>
              <a:t>.  </a:t>
            </a:r>
            <a:endParaRPr lang="sl-SI" dirty="0"/>
          </a:p>
        </p:txBody>
      </p:sp>
    </p:spTree>
    <p:extLst>
      <p:ext uri="{BB962C8B-B14F-4D97-AF65-F5344CB8AC3E}">
        <p14:creationId xmlns:p14="http://schemas.microsoft.com/office/powerpoint/2010/main" val="3040098218"/>
      </p:ext>
    </p:extLst>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Slika 3" descr="Slika vsebuje tkanino, mizo, rdečo barvo in prt&#10;&#10;Opis je bil samodejno ustvarjen">
            <a:extLst>
              <a:ext uri="{FF2B5EF4-FFF2-40B4-BE49-F238E27FC236}">
                <a16:creationId xmlns:a16="http://schemas.microsoft.com/office/drawing/2014/main" id="{5C002EE5-E4FF-463C-8DAA-9AC0B6D407FF}"/>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0" y="10"/>
            <a:ext cx="12191979" cy="6857990"/>
          </a:xfrm>
          <a:prstGeom prst="rect">
            <a:avLst/>
          </a:prstGeom>
        </p:spPr>
      </p:pic>
      <p:sp>
        <p:nvSpPr>
          <p:cNvPr id="29" name="Pravokotnik 22">
            <a:extLst>
              <a:ext uri="{FF2B5EF4-FFF2-40B4-BE49-F238E27FC236}">
                <a16:creationId xmlns:a16="http://schemas.microsoft.com/office/drawing/2014/main" id="{F5380E9A-163E-4576-BCDD-0A450B7E909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79943" y="237744"/>
            <a:ext cx="7652977" cy="6382512"/>
          </a:xfrm>
          <a:prstGeom prst="rect">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Pravokotnik 24">
            <a:extLst>
              <a:ext uri="{FF2B5EF4-FFF2-40B4-BE49-F238E27FC236}">
                <a16:creationId xmlns:a16="http://schemas.microsoft.com/office/drawing/2014/main" id="{88DDEF77-9746-4D83-91F9-442A2487E66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17103" y="374904"/>
            <a:ext cx="7340156" cy="6108192"/>
          </a:xfrm>
          <a:prstGeom prst="rect">
            <a:avLst/>
          </a:prstGeom>
          <a:noFill/>
          <a:ln w="6350" cap="sq">
            <a:solidFill>
              <a:schemeClr val="tx1">
                <a:lumMod val="65000"/>
                <a:lumOff val="3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Naslov 1">
            <a:extLst>
              <a:ext uri="{FF2B5EF4-FFF2-40B4-BE49-F238E27FC236}">
                <a16:creationId xmlns:a16="http://schemas.microsoft.com/office/drawing/2014/main" id="{92C9295F-E638-4F61-AFE2-CF3E40556031}"/>
              </a:ext>
            </a:extLst>
          </p:cNvPr>
          <p:cNvSpPr>
            <a:spLocks noGrp="1"/>
          </p:cNvSpPr>
          <p:nvPr>
            <p:ph type="title"/>
          </p:nvPr>
        </p:nvSpPr>
        <p:spPr>
          <a:xfrm>
            <a:off x="4740751" y="642594"/>
            <a:ext cx="6718433" cy="1746504"/>
          </a:xfrm>
        </p:spPr>
        <p:txBody>
          <a:bodyPr rtlCol="0">
            <a:normAutofit/>
          </a:bodyPr>
          <a:lstStyle/>
          <a:p>
            <a:pPr rtl="0"/>
            <a:r>
              <a:rPr lang="sl-SI" b="0" i="0" dirty="0">
                <a:solidFill>
                  <a:srgbClr val="353536"/>
                </a:solidFill>
                <a:effectLst/>
                <a:latin typeface="Arial Black" panose="020B0A04020102020204" pitchFamily="34" charset="0"/>
              </a:rPr>
              <a:t>LOCAL WATERCOURSES</a:t>
            </a:r>
            <a:endParaRPr lang="en-US" dirty="0">
              <a:solidFill>
                <a:schemeClr val="tx1">
                  <a:lumMod val="75000"/>
                  <a:lumOff val="25000"/>
                </a:schemeClr>
              </a:solidFill>
              <a:latin typeface="Arial Black" panose="020B0A04020102020204" pitchFamily="34" charset="0"/>
            </a:endParaRPr>
          </a:p>
        </p:txBody>
      </p:sp>
      <p:pic>
        <p:nvPicPr>
          <p:cNvPr id="7" name="Slika 6">
            <a:extLst>
              <a:ext uri="{FF2B5EF4-FFF2-40B4-BE49-F238E27FC236}">
                <a16:creationId xmlns:a16="http://schemas.microsoft.com/office/drawing/2014/main" id="{71D37046-4838-4137-A50A-913FDBFAC4F5}"/>
              </a:ext>
            </a:extLst>
          </p:cNvPr>
          <p:cNvPicPr>
            <a:picLocks noChangeAspect="1"/>
          </p:cNvPicPr>
          <p:nvPr/>
        </p:nvPicPr>
        <p:blipFill rotWithShape="1">
          <a:blip r:embed="rId3"/>
          <a:srcRect l="7217" t="6857" r="17939" b="7431"/>
          <a:stretch/>
        </p:blipFill>
        <p:spPr>
          <a:xfrm>
            <a:off x="5088422" y="2389097"/>
            <a:ext cx="6097885" cy="3518721"/>
          </a:xfrm>
          <a:prstGeom prst="rect">
            <a:avLst/>
          </a:prstGeom>
        </p:spPr>
      </p:pic>
      <p:cxnSp>
        <p:nvCxnSpPr>
          <p:cNvPr id="9" name="Raven puščični povezovalnik 8">
            <a:extLst>
              <a:ext uri="{FF2B5EF4-FFF2-40B4-BE49-F238E27FC236}">
                <a16:creationId xmlns:a16="http://schemas.microsoft.com/office/drawing/2014/main" id="{7A7D9805-9DE7-4035-84C0-10A5EA5769DE}"/>
              </a:ext>
            </a:extLst>
          </p:cNvPr>
          <p:cNvCxnSpPr/>
          <p:nvPr/>
        </p:nvCxnSpPr>
        <p:spPr>
          <a:xfrm flipV="1">
            <a:off x="6512118" y="4651513"/>
            <a:ext cx="500932" cy="58044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PoljeZBesedilom 9">
            <a:extLst>
              <a:ext uri="{FF2B5EF4-FFF2-40B4-BE49-F238E27FC236}">
                <a16:creationId xmlns:a16="http://schemas.microsoft.com/office/drawing/2014/main" id="{04E3F1F0-2463-48CD-B0B3-5C3C227D4562}"/>
              </a:ext>
            </a:extLst>
          </p:cNvPr>
          <p:cNvSpPr txBox="1"/>
          <p:nvPr/>
        </p:nvSpPr>
        <p:spPr>
          <a:xfrm>
            <a:off x="5915948" y="5166164"/>
            <a:ext cx="1327690" cy="369332"/>
          </a:xfrm>
          <a:prstGeom prst="rect">
            <a:avLst/>
          </a:prstGeom>
          <a:noFill/>
        </p:spPr>
        <p:txBody>
          <a:bodyPr wrap="square" rtlCol="0">
            <a:spAutoFit/>
          </a:bodyPr>
          <a:lstStyle/>
          <a:p>
            <a:r>
              <a:rPr lang="sl-SI" dirty="0"/>
              <a:t>Reka Sava</a:t>
            </a:r>
          </a:p>
        </p:txBody>
      </p:sp>
      <p:cxnSp>
        <p:nvCxnSpPr>
          <p:cNvPr id="12" name="Raven puščični povezovalnik 11">
            <a:extLst>
              <a:ext uri="{FF2B5EF4-FFF2-40B4-BE49-F238E27FC236}">
                <a16:creationId xmlns:a16="http://schemas.microsoft.com/office/drawing/2014/main" id="{398E2430-AFC6-4D79-ACD7-BD7B57963647}"/>
              </a:ext>
            </a:extLst>
          </p:cNvPr>
          <p:cNvCxnSpPr/>
          <p:nvPr/>
        </p:nvCxnSpPr>
        <p:spPr>
          <a:xfrm flipH="1">
            <a:off x="9700591" y="3633746"/>
            <a:ext cx="811033" cy="51471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PoljeZBesedilom 12">
            <a:extLst>
              <a:ext uri="{FF2B5EF4-FFF2-40B4-BE49-F238E27FC236}">
                <a16:creationId xmlns:a16="http://schemas.microsoft.com/office/drawing/2014/main" id="{0EE1F05D-ACFE-4690-A6C8-6ECD49D91893}"/>
              </a:ext>
            </a:extLst>
          </p:cNvPr>
          <p:cNvSpPr txBox="1"/>
          <p:nvPr/>
        </p:nvSpPr>
        <p:spPr>
          <a:xfrm>
            <a:off x="10375960" y="3310579"/>
            <a:ext cx="1469129" cy="646331"/>
          </a:xfrm>
          <a:prstGeom prst="rect">
            <a:avLst/>
          </a:prstGeom>
          <a:noFill/>
        </p:spPr>
        <p:txBody>
          <a:bodyPr wrap="square" rtlCol="0">
            <a:spAutoFit/>
          </a:bodyPr>
          <a:lstStyle/>
          <a:p>
            <a:r>
              <a:rPr lang="sl-SI" dirty="0"/>
              <a:t>Reka </a:t>
            </a:r>
            <a:r>
              <a:rPr lang="sl-SI" dirty="0" err="1"/>
              <a:t>Gameljščica</a:t>
            </a:r>
            <a:endParaRPr lang="sl-SI" dirty="0"/>
          </a:p>
        </p:txBody>
      </p:sp>
    </p:spTree>
    <p:extLst>
      <p:ext uri="{BB962C8B-B14F-4D97-AF65-F5344CB8AC3E}">
        <p14:creationId xmlns:p14="http://schemas.microsoft.com/office/powerpoint/2010/main" val="121601030"/>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Slika 3" descr="Slika vsebuje tkanino, mizo, rdečo barvo in prt&#10;&#10;Opis je bil samodejno ustvarjen">
            <a:extLst>
              <a:ext uri="{FF2B5EF4-FFF2-40B4-BE49-F238E27FC236}">
                <a16:creationId xmlns:a16="http://schemas.microsoft.com/office/drawing/2014/main" id="{5C002EE5-E4FF-463C-8DAA-9AC0B6D407FF}"/>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0" y="10"/>
            <a:ext cx="12191979" cy="6857990"/>
          </a:xfrm>
          <a:prstGeom prst="rect">
            <a:avLst/>
          </a:prstGeom>
        </p:spPr>
      </p:pic>
      <p:sp>
        <p:nvSpPr>
          <p:cNvPr id="29" name="Pravokotnik 22">
            <a:extLst>
              <a:ext uri="{FF2B5EF4-FFF2-40B4-BE49-F238E27FC236}">
                <a16:creationId xmlns:a16="http://schemas.microsoft.com/office/drawing/2014/main" id="{F5380E9A-163E-4576-BCDD-0A450B7E909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79943" y="237744"/>
            <a:ext cx="7652977" cy="6382512"/>
          </a:xfrm>
          <a:prstGeom prst="rect">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Pravokotnik 24">
            <a:extLst>
              <a:ext uri="{FF2B5EF4-FFF2-40B4-BE49-F238E27FC236}">
                <a16:creationId xmlns:a16="http://schemas.microsoft.com/office/drawing/2014/main" id="{88DDEF77-9746-4D83-91F9-442A2487E66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17103" y="374904"/>
            <a:ext cx="7340156" cy="6108192"/>
          </a:xfrm>
          <a:prstGeom prst="rect">
            <a:avLst/>
          </a:prstGeom>
          <a:noFill/>
          <a:ln w="6350" cap="sq">
            <a:solidFill>
              <a:schemeClr val="tx1">
                <a:lumMod val="65000"/>
                <a:lumOff val="3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Naslov 1">
            <a:extLst>
              <a:ext uri="{FF2B5EF4-FFF2-40B4-BE49-F238E27FC236}">
                <a16:creationId xmlns:a16="http://schemas.microsoft.com/office/drawing/2014/main" id="{92C9295F-E638-4F61-AFE2-CF3E40556031}"/>
              </a:ext>
            </a:extLst>
          </p:cNvPr>
          <p:cNvSpPr>
            <a:spLocks noGrp="1"/>
          </p:cNvSpPr>
          <p:nvPr>
            <p:ph type="title"/>
          </p:nvPr>
        </p:nvSpPr>
        <p:spPr>
          <a:xfrm>
            <a:off x="4691486" y="637572"/>
            <a:ext cx="6791390" cy="1526949"/>
          </a:xfrm>
        </p:spPr>
        <p:txBody>
          <a:bodyPr rtlCol="0">
            <a:normAutofit/>
          </a:bodyPr>
          <a:lstStyle/>
          <a:p>
            <a:pPr rtl="0"/>
            <a:r>
              <a:rPr lang="en-US" sz="3200" b="0" i="0" dirty="0">
                <a:solidFill>
                  <a:srgbClr val="353536"/>
                </a:solidFill>
                <a:effectLst/>
                <a:latin typeface="Arial Black" panose="020B0A04020102020204" pitchFamily="34" charset="0"/>
              </a:rPr>
              <a:t>BLACK SPOTS ON THE SAV</a:t>
            </a:r>
            <a:r>
              <a:rPr lang="en-US" sz="3200" b="0" i="0" dirty="0">
                <a:solidFill>
                  <a:schemeClr val="tx1">
                    <a:lumMod val="95000"/>
                    <a:lumOff val="5000"/>
                  </a:schemeClr>
                </a:solidFill>
                <a:effectLst/>
                <a:latin typeface="Arial Black" panose="020B0A04020102020204" pitchFamily="34" charset="0"/>
              </a:rPr>
              <a:t>A</a:t>
            </a:r>
            <a:r>
              <a:rPr lang="en-US" sz="3200" b="0" i="0" dirty="0">
                <a:solidFill>
                  <a:srgbClr val="353536"/>
                </a:solidFill>
                <a:effectLst/>
                <a:latin typeface="Arial Black" panose="020B0A04020102020204" pitchFamily="34" charset="0"/>
              </a:rPr>
              <a:t> AND GAMELJŠČIC</a:t>
            </a:r>
            <a:r>
              <a:rPr lang="sl-SI" sz="3200" dirty="0">
                <a:solidFill>
                  <a:srgbClr val="353536"/>
                </a:solidFill>
                <a:latin typeface="Arial Black" panose="020B0A04020102020204" pitchFamily="34" charset="0"/>
              </a:rPr>
              <a:t>A</a:t>
            </a:r>
            <a:r>
              <a:rPr lang="en-US" sz="3200" b="0" i="0" dirty="0">
                <a:solidFill>
                  <a:srgbClr val="353536"/>
                </a:solidFill>
                <a:effectLst/>
                <a:latin typeface="Arial Black" panose="020B0A04020102020204" pitchFamily="34" charset="0"/>
              </a:rPr>
              <a:t> RIVERS</a:t>
            </a:r>
            <a:endParaRPr lang="en-US" sz="3200" dirty="0">
              <a:solidFill>
                <a:schemeClr val="tx1">
                  <a:lumMod val="75000"/>
                  <a:lumOff val="25000"/>
                </a:schemeClr>
              </a:solidFill>
              <a:latin typeface="Arial Black" panose="020B0A04020102020204" pitchFamily="34" charset="0"/>
            </a:endParaRPr>
          </a:p>
        </p:txBody>
      </p:sp>
      <p:sp>
        <p:nvSpPr>
          <p:cNvPr id="7" name="PoljeZBesedilom 6">
            <a:extLst>
              <a:ext uri="{FF2B5EF4-FFF2-40B4-BE49-F238E27FC236}">
                <a16:creationId xmlns:a16="http://schemas.microsoft.com/office/drawing/2014/main" id="{452F4CCD-9754-4CD2-B27F-CE91105F293A}"/>
              </a:ext>
            </a:extLst>
          </p:cNvPr>
          <p:cNvSpPr txBox="1"/>
          <p:nvPr/>
        </p:nvSpPr>
        <p:spPr>
          <a:xfrm>
            <a:off x="4740751" y="2626832"/>
            <a:ext cx="6162472" cy="369332"/>
          </a:xfrm>
          <a:prstGeom prst="rect">
            <a:avLst/>
          </a:prstGeom>
          <a:noFill/>
        </p:spPr>
        <p:txBody>
          <a:bodyPr wrap="square">
            <a:spAutoFit/>
          </a:bodyPr>
          <a:lstStyle/>
          <a:p>
            <a:endParaRPr lang="sl-SI" dirty="0"/>
          </a:p>
        </p:txBody>
      </p:sp>
      <p:sp>
        <p:nvSpPr>
          <p:cNvPr id="3" name="PoljeZBesedilom 2">
            <a:extLst>
              <a:ext uri="{FF2B5EF4-FFF2-40B4-BE49-F238E27FC236}">
                <a16:creationId xmlns:a16="http://schemas.microsoft.com/office/drawing/2014/main" id="{38EB2C89-B2E5-45C5-9355-857C10874683}"/>
              </a:ext>
            </a:extLst>
          </p:cNvPr>
          <p:cNvSpPr txBox="1"/>
          <p:nvPr/>
        </p:nvSpPr>
        <p:spPr>
          <a:xfrm>
            <a:off x="4515289" y="2233101"/>
            <a:ext cx="7169356" cy="4093428"/>
          </a:xfrm>
          <a:prstGeom prst="rect">
            <a:avLst/>
          </a:prstGeom>
          <a:noFill/>
        </p:spPr>
        <p:txBody>
          <a:bodyPr wrap="square" rtlCol="0">
            <a:spAutoFit/>
          </a:bodyPr>
          <a:lstStyle/>
          <a:p>
            <a:r>
              <a:rPr lang="sl-SI" b="0" i="0" dirty="0">
                <a:solidFill>
                  <a:schemeClr val="tx1">
                    <a:lumMod val="95000"/>
                    <a:lumOff val="5000"/>
                  </a:schemeClr>
                </a:solidFill>
                <a:effectLst/>
                <a:latin typeface="Arial Black" panose="020B0A04020102020204" pitchFamily="34" charset="0"/>
                <a:cs typeface="Aharoni" panose="02010803020104030203" pitchFamily="2" charset="-79"/>
              </a:rPr>
              <a:t>SAVA:</a:t>
            </a:r>
          </a:p>
          <a:p>
            <a:pPr marL="285750" indent="-285750">
              <a:buFont typeface="Arial" panose="020B0604020202020204" pitchFamily="34" charset="0"/>
              <a:buChar char="•"/>
            </a:pPr>
            <a:r>
              <a:rPr lang="en-US" sz="1600" b="0" i="0" dirty="0">
                <a:solidFill>
                  <a:srgbClr val="353536"/>
                </a:solidFill>
                <a:effectLst/>
              </a:rPr>
              <a:t>In the 1990s, the Sava was one of the most polluted rivers in Slovenia.</a:t>
            </a:r>
            <a:endParaRPr lang="sl-SI" sz="1600" b="0" i="0" dirty="0">
              <a:solidFill>
                <a:srgbClr val="353536"/>
              </a:solidFill>
              <a:effectLst/>
            </a:endParaRPr>
          </a:p>
          <a:p>
            <a:pPr marL="285750" indent="-285750">
              <a:buFont typeface="Arial" panose="020B0604020202020204" pitchFamily="34" charset="0"/>
              <a:buChar char="•"/>
            </a:pPr>
            <a:r>
              <a:rPr lang="en-US" sz="1600" b="0" i="0" dirty="0">
                <a:solidFill>
                  <a:srgbClr val="353536"/>
                </a:solidFill>
                <a:effectLst/>
              </a:rPr>
              <a:t>It was burdened mainly by industry and cities that did not even have sewage treatment plants at the time</a:t>
            </a:r>
            <a:r>
              <a:rPr lang="sl-SI" sz="1600" dirty="0">
                <a:solidFill>
                  <a:srgbClr val="353536"/>
                </a:solidFill>
              </a:rPr>
              <a:t>.</a:t>
            </a:r>
          </a:p>
          <a:p>
            <a:pPr marL="285750" indent="-285750">
              <a:buFont typeface="Arial" panose="020B0604020202020204" pitchFamily="34" charset="0"/>
              <a:buChar char="•"/>
            </a:pPr>
            <a:r>
              <a:rPr lang="en-US" sz="1600" b="0" i="0" dirty="0">
                <a:solidFill>
                  <a:srgbClr val="353536"/>
                </a:solidFill>
                <a:effectLst/>
              </a:rPr>
              <a:t>The water also contained higher levels of heavy metals</a:t>
            </a:r>
            <a:r>
              <a:rPr lang="sl-SI" sz="1600" b="0" i="0" dirty="0">
                <a:solidFill>
                  <a:srgbClr val="353536"/>
                </a:solidFill>
                <a:effectLst/>
              </a:rPr>
              <a:t>.</a:t>
            </a:r>
          </a:p>
          <a:p>
            <a:pPr marL="285750" indent="-285750">
              <a:buFont typeface="Arial" panose="020B0604020202020204" pitchFamily="34" charset="0"/>
              <a:buChar char="•"/>
            </a:pPr>
            <a:r>
              <a:rPr lang="en-US" sz="1600" b="0" i="0" dirty="0">
                <a:solidFill>
                  <a:srgbClr val="353536"/>
                </a:solidFill>
                <a:effectLst/>
              </a:rPr>
              <a:t>Until Ljubljana had a sewage treatment plant, the Sava below the </a:t>
            </a:r>
            <a:r>
              <a:rPr lang="en-US" sz="1600" b="0" i="0" dirty="0" err="1">
                <a:solidFill>
                  <a:srgbClr val="353536"/>
                </a:solidFill>
                <a:effectLst/>
              </a:rPr>
              <a:t>Ljubljanica</a:t>
            </a:r>
            <a:r>
              <a:rPr lang="en-US" sz="1600" b="0" i="0" dirty="0">
                <a:solidFill>
                  <a:srgbClr val="353536"/>
                </a:solidFill>
                <a:effectLst/>
              </a:rPr>
              <a:t> estuary was in the worst quality class</a:t>
            </a:r>
            <a:r>
              <a:rPr lang="sl-SI" sz="1600" dirty="0">
                <a:solidFill>
                  <a:srgbClr val="353536"/>
                </a:solidFill>
              </a:rPr>
              <a:t>.</a:t>
            </a:r>
          </a:p>
          <a:p>
            <a:pPr marL="285750" indent="-285750">
              <a:buFont typeface="Arial" panose="020B0604020202020204" pitchFamily="34" charset="0"/>
              <a:buChar char="•"/>
            </a:pPr>
            <a:r>
              <a:rPr lang="en-US" sz="1600" b="0" i="0" dirty="0">
                <a:solidFill>
                  <a:srgbClr val="202122"/>
                </a:solidFill>
                <a:effectLst/>
              </a:rPr>
              <a:t>It received discharges from mines, industry and urban sewage</a:t>
            </a:r>
            <a:r>
              <a:rPr lang="en-US" sz="1600" b="0" i="0" dirty="0" smtClean="0">
                <a:solidFill>
                  <a:srgbClr val="202122"/>
                </a:solidFill>
                <a:effectLst/>
              </a:rPr>
              <a:t>.</a:t>
            </a:r>
            <a:endParaRPr lang="sl-SI" sz="1600" b="0" i="0" dirty="0" smtClean="0">
              <a:solidFill>
                <a:srgbClr val="202122"/>
              </a:solidFill>
              <a:effectLst/>
            </a:endParaRPr>
          </a:p>
          <a:p>
            <a:pPr marL="285750" indent="-285750">
              <a:buFont typeface="Arial" panose="020B0604020202020204" pitchFamily="34" charset="0"/>
              <a:buChar char="•"/>
            </a:pPr>
            <a:endParaRPr lang="sl-SI" sz="1600" dirty="0">
              <a:solidFill>
                <a:srgbClr val="353536"/>
              </a:solidFill>
            </a:endParaRPr>
          </a:p>
          <a:p>
            <a:pPr marL="285750" indent="-285750">
              <a:buFont typeface="Arial" panose="020B0604020202020204" pitchFamily="34" charset="0"/>
              <a:buChar char="•"/>
            </a:pPr>
            <a:r>
              <a:rPr lang="en-US" sz="1600" b="0" i="0" dirty="0">
                <a:solidFill>
                  <a:srgbClr val="353536"/>
                </a:solidFill>
                <a:effectLst/>
              </a:rPr>
              <a:t>Today's situation is incomparable to then.</a:t>
            </a:r>
            <a:endParaRPr lang="sl-SI" sz="1600" b="0" i="0" dirty="0">
              <a:solidFill>
                <a:srgbClr val="353536"/>
              </a:solidFill>
              <a:effectLst/>
            </a:endParaRPr>
          </a:p>
          <a:p>
            <a:pPr marL="285750" indent="-285750">
              <a:buFont typeface="Arial" panose="020B0604020202020204" pitchFamily="34" charset="0"/>
              <a:buChar char="•"/>
            </a:pPr>
            <a:r>
              <a:rPr lang="en-US" sz="1600" b="0" i="0" dirty="0">
                <a:solidFill>
                  <a:srgbClr val="353536"/>
                </a:solidFill>
                <a:effectLst/>
              </a:rPr>
              <a:t>In 2010, the chemical status of the Sava was good throughout its course through </a:t>
            </a:r>
            <a:r>
              <a:rPr lang="en-US" sz="1600" b="0" i="0" dirty="0" smtClean="0">
                <a:solidFill>
                  <a:srgbClr val="353536"/>
                </a:solidFill>
                <a:effectLst/>
              </a:rPr>
              <a:t>Slovenia </a:t>
            </a:r>
            <a:r>
              <a:rPr lang="en-US" sz="1600" b="0" i="0" dirty="0">
                <a:solidFill>
                  <a:srgbClr val="353536"/>
                </a:solidFill>
                <a:effectLst/>
              </a:rPr>
              <a:t>and the ecological status of the river was good to very good, with the exception of a few short stretches where the status was assessed as moderate.</a:t>
            </a:r>
            <a:endParaRPr lang="sl-SI" sz="1600" b="0" i="0" dirty="0">
              <a:solidFill>
                <a:srgbClr val="353536"/>
              </a:solidFill>
              <a:effectLst/>
            </a:endParaRPr>
          </a:p>
          <a:p>
            <a:pPr marL="285750" indent="-285750">
              <a:buFont typeface="Arial" panose="020B0604020202020204" pitchFamily="34" charset="0"/>
              <a:buChar char="•"/>
            </a:pPr>
            <a:r>
              <a:rPr lang="en-US" sz="1600" b="0" i="0" dirty="0">
                <a:solidFill>
                  <a:srgbClr val="353536"/>
                </a:solidFill>
                <a:effectLst/>
              </a:rPr>
              <a:t>The Sava River is improving due to the reduction of industrial pollution and the construction of sewage treatment plants</a:t>
            </a:r>
            <a:endParaRPr lang="sl-SI" sz="1600" b="0" i="0" dirty="0">
              <a:solidFill>
                <a:srgbClr val="202122"/>
              </a:solidFill>
              <a:effectLst/>
            </a:endParaRPr>
          </a:p>
          <a:p>
            <a:pPr marL="285750" indent="-285750">
              <a:buFont typeface="Arial" panose="020B0604020202020204" pitchFamily="34" charset="0"/>
              <a:buChar char="•"/>
            </a:pPr>
            <a:endParaRPr lang="sl-SI" dirty="0"/>
          </a:p>
        </p:txBody>
      </p:sp>
    </p:spTree>
    <p:extLst>
      <p:ext uri="{BB962C8B-B14F-4D97-AF65-F5344CB8AC3E}">
        <p14:creationId xmlns:p14="http://schemas.microsoft.com/office/powerpoint/2010/main" val="2528746231"/>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Slika 3" descr="Slika vsebuje tkanino, mizo, rdečo barvo in prt&#10;&#10;Opis je bil samodejno ustvarjen">
            <a:extLst>
              <a:ext uri="{FF2B5EF4-FFF2-40B4-BE49-F238E27FC236}">
                <a16:creationId xmlns:a16="http://schemas.microsoft.com/office/drawing/2014/main" id="{5C002EE5-E4FF-463C-8DAA-9AC0B6D407FF}"/>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0" y="10"/>
            <a:ext cx="12191979" cy="6857990"/>
          </a:xfrm>
          <a:prstGeom prst="rect">
            <a:avLst/>
          </a:prstGeom>
        </p:spPr>
      </p:pic>
      <p:sp>
        <p:nvSpPr>
          <p:cNvPr id="29" name="Pravokotnik 22">
            <a:extLst>
              <a:ext uri="{FF2B5EF4-FFF2-40B4-BE49-F238E27FC236}">
                <a16:creationId xmlns:a16="http://schemas.microsoft.com/office/drawing/2014/main" id="{F5380E9A-163E-4576-BCDD-0A450B7E909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79943" y="237744"/>
            <a:ext cx="7652977" cy="6382512"/>
          </a:xfrm>
          <a:prstGeom prst="rect">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Pravokotnik 24">
            <a:extLst>
              <a:ext uri="{FF2B5EF4-FFF2-40B4-BE49-F238E27FC236}">
                <a16:creationId xmlns:a16="http://schemas.microsoft.com/office/drawing/2014/main" id="{88DDEF77-9746-4D83-91F9-442A2487E66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17103" y="374904"/>
            <a:ext cx="7340156" cy="6108192"/>
          </a:xfrm>
          <a:prstGeom prst="rect">
            <a:avLst/>
          </a:prstGeom>
          <a:noFill/>
          <a:ln w="6350" cap="sq">
            <a:solidFill>
              <a:schemeClr val="tx1">
                <a:lumMod val="65000"/>
                <a:lumOff val="3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Naslov 1">
            <a:extLst>
              <a:ext uri="{FF2B5EF4-FFF2-40B4-BE49-F238E27FC236}">
                <a16:creationId xmlns:a16="http://schemas.microsoft.com/office/drawing/2014/main" id="{92C9295F-E638-4F61-AFE2-CF3E40556031}"/>
              </a:ext>
            </a:extLst>
          </p:cNvPr>
          <p:cNvSpPr>
            <a:spLocks noGrp="1"/>
          </p:cNvSpPr>
          <p:nvPr>
            <p:ph type="title"/>
          </p:nvPr>
        </p:nvSpPr>
        <p:spPr>
          <a:xfrm>
            <a:off x="4486311" y="507421"/>
            <a:ext cx="5747018" cy="462637"/>
          </a:xfrm>
        </p:spPr>
        <p:txBody>
          <a:bodyPr rtlCol="0">
            <a:normAutofit/>
          </a:bodyPr>
          <a:lstStyle/>
          <a:p>
            <a:pPr rtl="0"/>
            <a:r>
              <a:rPr lang="en-US" sz="1800" dirty="0">
                <a:solidFill>
                  <a:schemeClr val="tx1">
                    <a:lumMod val="95000"/>
                    <a:lumOff val="5000"/>
                  </a:schemeClr>
                </a:solidFill>
                <a:latin typeface="Arial Black" panose="020B0A04020102020204" pitchFamily="34" charset="0"/>
              </a:rPr>
              <a:t>GAMELJŠČICA</a:t>
            </a:r>
            <a:r>
              <a:rPr lang="sl-SI" sz="1800" dirty="0">
                <a:solidFill>
                  <a:schemeClr val="tx1">
                    <a:lumMod val="95000"/>
                    <a:lumOff val="5000"/>
                  </a:schemeClr>
                </a:solidFill>
                <a:latin typeface="Arial Black" panose="020B0A04020102020204" pitchFamily="34" charset="0"/>
              </a:rPr>
              <a:t>:</a:t>
            </a:r>
            <a:endParaRPr lang="en-US" sz="1800" dirty="0">
              <a:solidFill>
                <a:schemeClr val="tx1">
                  <a:lumMod val="95000"/>
                  <a:lumOff val="5000"/>
                </a:schemeClr>
              </a:solidFill>
              <a:latin typeface="Arial Black" panose="020B0A04020102020204" pitchFamily="34" charset="0"/>
            </a:endParaRPr>
          </a:p>
        </p:txBody>
      </p:sp>
      <p:sp>
        <p:nvSpPr>
          <p:cNvPr id="7" name="PoljeZBesedilom 6">
            <a:extLst>
              <a:ext uri="{FF2B5EF4-FFF2-40B4-BE49-F238E27FC236}">
                <a16:creationId xmlns:a16="http://schemas.microsoft.com/office/drawing/2014/main" id="{452F4CCD-9754-4CD2-B27F-CE91105F293A}"/>
              </a:ext>
            </a:extLst>
          </p:cNvPr>
          <p:cNvSpPr txBox="1"/>
          <p:nvPr/>
        </p:nvSpPr>
        <p:spPr>
          <a:xfrm>
            <a:off x="4486311" y="1102575"/>
            <a:ext cx="6162472" cy="923330"/>
          </a:xfrm>
          <a:prstGeom prst="rect">
            <a:avLst/>
          </a:prstGeom>
          <a:noFill/>
        </p:spPr>
        <p:txBody>
          <a:bodyPr wrap="square">
            <a:spAutoFit/>
          </a:bodyPr>
          <a:lstStyle/>
          <a:p>
            <a:pPr marL="285750" indent="-285750">
              <a:buFont typeface="Arial" panose="020B0604020202020204" pitchFamily="34" charset="0"/>
              <a:buChar char="•"/>
            </a:pPr>
            <a:r>
              <a:rPr lang="en-US" dirty="0"/>
              <a:t>Elevated concentrations of nitrate, nitrite, ammonium, phosphate and chlorides, indicating a direct impact of agriculture and in some cases golf </a:t>
            </a:r>
            <a:r>
              <a:rPr lang="en-US" dirty="0" smtClean="0"/>
              <a:t>courses </a:t>
            </a:r>
            <a:r>
              <a:rPr lang="en-US" dirty="0"/>
              <a:t>and fish farming.</a:t>
            </a:r>
            <a:endParaRPr lang="sl-SI" dirty="0"/>
          </a:p>
        </p:txBody>
      </p:sp>
      <p:pic>
        <p:nvPicPr>
          <p:cNvPr id="3" name="Slika 2">
            <a:extLst>
              <a:ext uri="{FF2B5EF4-FFF2-40B4-BE49-F238E27FC236}">
                <a16:creationId xmlns:a16="http://schemas.microsoft.com/office/drawing/2014/main" id="{2C35CF1C-76A5-4D69-B098-E39485FFC730}"/>
              </a:ext>
            </a:extLst>
          </p:cNvPr>
          <p:cNvPicPr>
            <a:picLocks noChangeAspect="1"/>
          </p:cNvPicPr>
          <p:nvPr/>
        </p:nvPicPr>
        <p:blipFill>
          <a:blip r:embed="rId3"/>
          <a:stretch>
            <a:fillRect/>
          </a:stretch>
        </p:blipFill>
        <p:spPr>
          <a:xfrm>
            <a:off x="5579142" y="2435421"/>
            <a:ext cx="4888331" cy="3656472"/>
          </a:xfrm>
          <a:prstGeom prst="rect">
            <a:avLst/>
          </a:prstGeom>
        </p:spPr>
      </p:pic>
    </p:spTree>
    <p:extLst>
      <p:ext uri="{BB962C8B-B14F-4D97-AF65-F5344CB8AC3E}">
        <p14:creationId xmlns:p14="http://schemas.microsoft.com/office/powerpoint/2010/main" val="878514298"/>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Slika 3" descr="Slika vsebuje tkanino, mizo, rdečo barvo in prt&#10;&#10;Opis je bil samodejno ustvarjen">
            <a:extLst>
              <a:ext uri="{FF2B5EF4-FFF2-40B4-BE49-F238E27FC236}">
                <a16:creationId xmlns:a16="http://schemas.microsoft.com/office/drawing/2014/main" id="{5C002EE5-E4FF-463C-8DAA-9AC0B6D407FF}"/>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0" y="10"/>
            <a:ext cx="12191979" cy="6857990"/>
          </a:xfrm>
          <a:prstGeom prst="rect">
            <a:avLst/>
          </a:prstGeom>
        </p:spPr>
      </p:pic>
      <p:sp>
        <p:nvSpPr>
          <p:cNvPr id="29" name="Pravokotnik 22">
            <a:extLst>
              <a:ext uri="{FF2B5EF4-FFF2-40B4-BE49-F238E27FC236}">
                <a16:creationId xmlns:a16="http://schemas.microsoft.com/office/drawing/2014/main" id="{F5380E9A-163E-4576-BCDD-0A450B7E909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79943" y="237744"/>
            <a:ext cx="7652977" cy="6382512"/>
          </a:xfrm>
          <a:prstGeom prst="rect">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Pravokotnik 24">
            <a:extLst>
              <a:ext uri="{FF2B5EF4-FFF2-40B4-BE49-F238E27FC236}">
                <a16:creationId xmlns:a16="http://schemas.microsoft.com/office/drawing/2014/main" id="{88DDEF77-9746-4D83-91F9-442A2487E66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17103" y="374904"/>
            <a:ext cx="7340156" cy="6108192"/>
          </a:xfrm>
          <a:prstGeom prst="rect">
            <a:avLst/>
          </a:prstGeom>
          <a:noFill/>
          <a:ln w="6350" cap="sq">
            <a:solidFill>
              <a:schemeClr val="tx1">
                <a:lumMod val="65000"/>
                <a:lumOff val="3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Naslov 1">
            <a:extLst>
              <a:ext uri="{FF2B5EF4-FFF2-40B4-BE49-F238E27FC236}">
                <a16:creationId xmlns:a16="http://schemas.microsoft.com/office/drawing/2014/main" id="{92C9295F-E638-4F61-AFE2-CF3E40556031}"/>
              </a:ext>
            </a:extLst>
          </p:cNvPr>
          <p:cNvSpPr>
            <a:spLocks noGrp="1"/>
          </p:cNvSpPr>
          <p:nvPr>
            <p:ph type="title"/>
          </p:nvPr>
        </p:nvSpPr>
        <p:spPr>
          <a:xfrm>
            <a:off x="4484536" y="739471"/>
            <a:ext cx="6098650" cy="754446"/>
          </a:xfrm>
        </p:spPr>
        <p:txBody>
          <a:bodyPr rtlCol="0">
            <a:normAutofit fontScale="90000"/>
          </a:bodyPr>
          <a:lstStyle/>
          <a:p>
            <a:pPr rtl="0"/>
            <a:r>
              <a:rPr lang="sl-SI" sz="4400" dirty="0">
                <a:solidFill>
                  <a:schemeClr val="tx1">
                    <a:lumMod val="95000"/>
                    <a:lumOff val="5000"/>
                  </a:schemeClr>
                </a:solidFill>
                <a:latin typeface="Arial Black" panose="020B0A04020102020204" pitchFamily="34" charset="0"/>
              </a:rPr>
              <a:t>BENJAMIN SAVŠEK</a:t>
            </a:r>
            <a:br>
              <a:rPr lang="sl-SI" sz="4400" dirty="0">
                <a:solidFill>
                  <a:schemeClr val="tx1">
                    <a:lumMod val="95000"/>
                    <a:lumOff val="5000"/>
                  </a:schemeClr>
                </a:solidFill>
                <a:latin typeface="Arial Black" panose="020B0A04020102020204" pitchFamily="34" charset="0"/>
              </a:rPr>
            </a:br>
            <a:r>
              <a:rPr lang="sl-SI" sz="2000" dirty="0">
                <a:solidFill>
                  <a:schemeClr val="tx1">
                    <a:lumMod val="95000"/>
                    <a:lumOff val="5000"/>
                  </a:schemeClr>
                </a:solidFill>
                <a:latin typeface="Arial Black" panose="020B0A04020102020204" pitchFamily="34" charset="0"/>
              </a:rPr>
              <a:t>(</a:t>
            </a:r>
            <a:r>
              <a:rPr lang="sl-SI" sz="2000" b="0" i="0" dirty="0" err="1">
                <a:solidFill>
                  <a:srgbClr val="353536"/>
                </a:solidFill>
                <a:effectLst/>
                <a:latin typeface="Arial Black" panose="020B0A04020102020204" pitchFamily="34" charset="0"/>
              </a:rPr>
              <a:t>slovenian</a:t>
            </a:r>
            <a:r>
              <a:rPr lang="sl-SI" sz="2000" b="0" i="0" dirty="0">
                <a:solidFill>
                  <a:srgbClr val="353536"/>
                </a:solidFill>
                <a:effectLst/>
                <a:latin typeface="Arial Black" panose="020B0A04020102020204" pitchFamily="34" charset="0"/>
              </a:rPr>
              <a:t> </a:t>
            </a:r>
            <a:r>
              <a:rPr lang="sl-SI" sz="2000" b="0" i="0" dirty="0" err="1">
                <a:solidFill>
                  <a:srgbClr val="353536"/>
                </a:solidFill>
                <a:effectLst/>
                <a:latin typeface="Arial Black" panose="020B0A04020102020204" pitchFamily="34" charset="0"/>
              </a:rPr>
              <a:t>canoeist</a:t>
            </a:r>
            <a:r>
              <a:rPr lang="sl-SI" sz="2000" b="0" i="0" dirty="0">
                <a:solidFill>
                  <a:srgbClr val="353536"/>
                </a:solidFill>
                <a:effectLst/>
                <a:latin typeface="Arial Black" panose="020B0A04020102020204" pitchFamily="34" charset="0"/>
              </a:rPr>
              <a:t>, </a:t>
            </a:r>
            <a:r>
              <a:rPr lang="sl-SI" sz="2000" b="0" i="0" dirty="0" err="1">
                <a:solidFill>
                  <a:srgbClr val="353536"/>
                </a:solidFill>
                <a:effectLst/>
                <a:latin typeface="Arial Black" panose="020B0A04020102020204" pitchFamily="34" charset="0"/>
              </a:rPr>
              <a:t>Olympic</a:t>
            </a:r>
            <a:r>
              <a:rPr lang="sl-SI" sz="2000" b="0" i="0" dirty="0">
                <a:solidFill>
                  <a:srgbClr val="353536"/>
                </a:solidFill>
                <a:effectLst/>
                <a:latin typeface="Arial Black" panose="020B0A04020102020204" pitchFamily="34" charset="0"/>
              </a:rPr>
              <a:t> </a:t>
            </a:r>
            <a:r>
              <a:rPr lang="sl-SI" sz="2000" b="0" i="0" dirty="0" err="1">
                <a:solidFill>
                  <a:srgbClr val="353536"/>
                </a:solidFill>
                <a:effectLst/>
                <a:latin typeface="Arial Black" panose="020B0A04020102020204" pitchFamily="34" charset="0"/>
              </a:rPr>
              <a:t>gold</a:t>
            </a:r>
            <a:r>
              <a:rPr lang="sl-SI" sz="2000" b="0" i="0" dirty="0">
                <a:solidFill>
                  <a:srgbClr val="353536"/>
                </a:solidFill>
                <a:effectLst/>
                <a:latin typeface="Arial Black" panose="020B0A04020102020204" pitchFamily="34" charset="0"/>
              </a:rPr>
              <a:t> </a:t>
            </a:r>
            <a:r>
              <a:rPr lang="sl-SI" sz="2000" b="0" i="0" dirty="0" err="1">
                <a:solidFill>
                  <a:srgbClr val="353536"/>
                </a:solidFill>
                <a:effectLst/>
                <a:latin typeface="Arial Black" panose="020B0A04020102020204" pitchFamily="34" charset="0"/>
              </a:rPr>
              <a:t>medallist</a:t>
            </a:r>
            <a:r>
              <a:rPr lang="sl-SI" sz="2000" dirty="0">
                <a:solidFill>
                  <a:srgbClr val="353536"/>
                </a:solidFill>
                <a:latin typeface="Arial Black" panose="020B0A04020102020204" pitchFamily="34" charset="0"/>
              </a:rPr>
              <a:t>)</a:t>
            </a:r>
            <a:r>
              <a:rPr lang="sl-SI" sz="1800" dirty="0">
                <a:solidFill>
                  <a:schemeClr val="tx1">
                    <a:lumMod val="95000"/>
                    <a:lumOff val="5000"/>
                  </a:schemeClr>
                </a:solidFill>
                <a:latin typeface="Arial Black" panose="020B0A04020102020204" pitchFamily="34" charset="0"/>
              </a:rPr>
              <a:t/>
            </a:r>
            <a:br>
              <a:rPr lang="sl-SI" sz="1800" dirty="0">
                <a:solidFill>
                  <a:schemeClr val="tx1">
                    <a:lumMod val="95000"/>
                    <a:lumOff val="5000"/>
                  </a:schemeClr>
                </a:solidFill>
                <a:latin typeface="Arial Black" panose="020B0A04020102020204" pitchFamily="34" charset="0"/>
              </a:rPr>
            </a:br>
            <a:endParaRPr lang="en-US" sz="1800" dirty="0">
              <a:solidFill>
                <a:schemeClr val="tx1">
                  <a:lumMod val="95000"/>
                  <a:lumOff val="5000"/>
                </a:schemeClr>
              </a:solidFill>
              <a:latin typeface="Arial Black" panose="020B0A04020102020204" pitchFamily="34" charset="0"/>
            </a:endParaRPr>
          </a:p>
        </p:txBody>
      </p:sp>
      <p:sp>
        <p:nvSpPr>
          <p:cNvPr id="7" name="PoljeZBesedilom 6">
            <a:extLst>
              <a:ext uri="{FF2B5EF4-FFF2-40B4-BE49-F238E27FC236}">
                <a16:creationId xmlns:a16="http://schemas.microsoft.com/office/drawing/2014/main" id="{452F4CCD-9754-4CD2-B27F-CE91105F293A}"/>
              </a:ext>
            </a:extLst>
          </p:cNvPr>
          <p:cNvSpPr txBox="1"/>
          <p:nvPr/>
        </p:nvSpPr>
        <p:spPr>
          <a:xfrm>
            <a:off x="4740751" y="2626832"/>
            <a:ext cx="6162472" cy="369332"/>
          </a:xfrm>
          <a:prstGeom prst="rect">
            <a:avLst/>
          </a:prstGeom>
          <a:noFill/>
        </p:spPr>
        <p:txBody>
          <a:bodyPr wrap="square">
            <a:spAutoFit/>
          </a:bodyPr>
          <a:lstStyle/>
          <a:p>
            <a:endParaRPr lang="sl-SI" dirty="0"/>
          </a:p>
        </p:txBody>
      </p:sp>
      <p:pic>
        <p:nvPicPr>
          <p:cNvPr id="3" name="Slika 2">
            <a:extLst>
              <a:ext uri="{FF2B5EF4-FFF2-40B4-BE49-F238E27FC236}">
                <a16:creationId xmlns:a16="http://schemas.microsoft.com/office/drawing/2014/main" id="{0A486DE5-0661-468A-8656-19C3D7E350FC}"/>
              </a:ext>
            </a:extLst>
          </p:cNvPr>
          <p:cNvPicPr>
            <a:picLocks noChangeAspect="1"/>
          </p:cNvPicPr>
          <p:nvPr/>
        </p:nvPicPr>
        <p:blipFill>
          <a:blip r:embed="rId3"/>
          <a:stretch>
            <a:fillRect/>
          </a:stretch>
        </p:blipFill>
        <p:spPr>
          <a:xfrm>
            <a:off x="4963181" y="1766337"/>
            <a:ext cx="6286500" cy="4191000"/>
          </a:xfrm>
          <a:prstGeom prst="rect">
            <a:avLst/>
          </a:prstGeom>
        </p:spPr>
      </p:pic>
    </p:spTree>
    <p:extLst>
      <p:ext uri="{BB962C8B-B14F-4D97-AF65-F5344CB8AC3E}">
        <p14:creationId xmlns:p14="http://schemas.microsoft.com/office/powerpoint/2010/main" val="1668252379"/>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Slika 3" descr="Slika vsebuje tkanino, mizo, rdečo barvo in prt&#10;&#10;Opis je bil samodejno ustvarjen">
            <a:extLst>
              <a:ext uri="{FF2B5EF4-FFF2-40B4-BE49-F238E27FC236}">
                <a16:creationId xmlns:a16="http://schemas.microsoft.com/office/drawing/2014/main" id="{5C002EE5-E4FF-463C-8DAA-9AC0B6D407FF}"/>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0" y="66511"/>
            <a:ext cx="12191979" cy="6857990"/>
          </a:xfrm>
          <a:prstGeom prst="rect">
            <a:avLst/>
          </a:prstGeom>
        </p:spPr>
      </p:pic>
      <p:sp>
        <p:nvSpPr>
          <p:cNvPr id="29" name="Pravokotnik 22">
            <a:extLst>
              <a:ext uri="{FF2B5EF4-FFF2-40B4-BE49-F238E27FC236}">
                <a16:creationId xmlns:a16="http://schemas.microsoft.com/office/drawing/2014/main" id="{F5380E9A-163E-4576-BCDD-0A450B7E909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79943" y="237744"/>
            <a:ext cx="7652977" cy="6382512"/>
          </a:xfrm>
          <a:prstGeom prst="rect">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Pravokotnik 24">
            <a:extLst>
              <a:ext uri="{FF2B5EF4-FFF2-40B4-BE49-F238E27FC236}">
                <a16:creationId xmlns:a16="http://schemas.microsoft.com/office/drawing/2014/main" id="{88DDEF77-9746-4D83-91F9-442A2487E66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17103" y="374904"/>
            <a:ext cx="7340156" cy="6108192"/>
          </a:xfrm>
          <a:prstGeom prst="rect">
            <a:avLst/>
          </a:prstGeom>
          <a:noFill/>
          <a:ln w="6350" cap="sq">
            <a:solidFill>
              <a:schemeClr val="tx1">
                <a:lumMod val="65000"/>
                <a:lumOff val="3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Naslov 1">
            <a:extLst>
              <a:ext uri="{FF2B5EF4-FFF2-40B4-BE49-F238E27FC236}">
                <a16:creationId xmlns:a16="http://schemas.microsoft.com/office/drawing/2014/main" id="{92C9295F-E638-4F61-AFE2-CF3E40556031}"/>
              </a:ext>
            </a:extLst>
          </p:cNvPr>
          <p:cNvSpPr>
            <a:spLocks noGrp="1"/>
          </p:cNvSpPr>
          <p:nvPr>
            <p:ph type="title"/>
          </p:nvPr>
        </p:nvSpPr>
        <p:spPr>
          <a:xfrm>
            <a:off x="4486311" y="507421"/>
            <a:ext cx="5747018" cy="462637"/>
          </a:xfrm>
        </p:spPr>
        <p:txBody>
          <a:bodyPr rtlCol="0">
            <a:normAutofit fontScale="90000"/>
          </a:bodyPr>
          <a:lstStyle/>
          <a:p>
            <a:pPr rtl="0"/>
            <a:r>
              <a:rPr lang="sl-SI" sz="1800" dirty="0" smtClean="0">
                <a:solidFill>
                  <a:schemeClr val="tx1">
                    <a:lumMod val="95000"/>
                    <a:lumOff val="5000"/>
                  </a:schemeClr>
                </a:solidFill>
                <a:latin typeface="Arial Black" panose="020B0A04020102020204" pitchFamily="34" charset="0"/>
              </a:rPr>
              <a:t>INTERVIEW WITH THE GOLD MEDALIST OF THE OLYMPIC GAMES IN TOKYO, BENJAMIN SAVŠEK. </a:t>
            </a:r>
            <a:endParaRPr lang="en-US" sz="1800" dirty="0">
              <a:solidFill>
                <a:schemeClr val="tx1">
                  <a:lumMod val="95000"/>
                  <a:lumOff val="5000"/>
                </a:schemeClr>
              </a:solidFill>
              <a:latin typeface="Arial Black" panose="020B0A04020102020204" pitchFamily="34" charset="0"/>
            </a:endParaRPr>
          </a:p>
        </p:txBody>
      </p:sp>
      <p:sp>
        <p:nvSpPr>
          <p:cNvPr id="7" name="PoljeZBesedilom 6">
            <a:extLst>
              <a:ext uri="{FF2B5EF4-FFF2-40B4-BE49-F238E27FC236}">
                <a16:creationId xmlns:a16="http://schemas.microsoft.com/office/drawing/2014/main" id="{452F4CCD-9754-4CD2-B27F-CE91105F293A}"/>
              </a:ext>
            </a:extLst>
          </p:cNvPr>
          <p:cNvSpPr txBox="1"/>
          <p:nvPr/>
        </p:nvSpPr>
        <p:spPr>
          <a:xfrm>
            <a:off x="4486311" y="1102575"/>
            <a:ext cx="6162472" cy="4431983"/>
          </a:xfrm>
          <a:prstGeom prst="rect">
            <a:avLst/>
          </a:prstGeom>
          <a:noFill/>
        </p:spPr>
        <p:txBody>
          <a:bodyPr wrap="square">
            <a:spAutoFit/>
          </a:bodyPr>
          <a:lstStyle/>
          <a:p>
            <a:r>
              <a:rPr lang="sl-SI" b="1" dirty="0" err="1" smtClean="0"/>
              <a:t>Interviewer:When</a:t>
            </a:r>
            <a:r>
              <a:rPr lang="sl-SI" b="1" dirty="0" smtClean="0"/>
              <a:t> </a:t>
            </a:r>
            <a:r>
              <a:rPr lang="sl-SI" b="1" dirty="0" err="1"/>
              <a:t>did</a:t>
            </a:r>
            <a:r>
              <a:rPr lang="sl-SI" b="1" dirty="0"/>
              <a:t> </a:t>
            </a:r>
            <a:r>
              <a:rPr lang="sl-SI" b="1" dirty="0" err="1"/>
              <a:t>you</a:t>
            </a:r>
            <a:r>
              <a:rPr lang="sl-SI" b="1" dirty="0"/>
              <a:t> start </a:t>
            </a:r>
            <a:r>
              <a:rPr lang="sl-SI" b="1" dirty="0" err="1"/>
              <a:t>training</a:t>
            </a:r>
            <a:r>
              <a:rPr lang="sl-SI" b="1" dirty="0"/>
              <a:t> </a:t>
            </a:r>
            <a:r>
              <a:rPr lang="sl-SI" b="1" dirty="0" err="1"/>
              <a:t>kayak</a:t>
            </a:r>
            <a:r>
              <a:rPr lang="sl-SI" b="1" dirty="0"/>
              <a:t> </a:t>
            </a:r>
            <a:r>
              <a:rPr lang="sl-SI" b="1" dirty="0" err="1"/>
              <a:t>and</a:t>
            </a:r>
            <a:r>
              <a:rPr lang="sl-SI" b="1" dirty="0"/>
              <a:t> how </a:t>
            </a:r>
            <a:r>
              <a:rPr lang="sl-SI" b="1" dirty="0" err="1"/>
              <a:t>long</a:t>
            </a:r>
            <a:r>
              <a:rPr lang="sl-SI" b="1" dirty="0"/>
              <a:t> </a:t>
            </a:r>
            <a:r>
              <a:rPr lang="sl-SI" b="1" dirty="0" err="1"/>
              <a:t>have</a:t>
            </a:r>
            <a:r>
              <a:rPr lang="sl-SI" b="1" dirty="0"/>
              <a:t> </a:t>
            </a:r>
            <a:r>
              <a:rPr lang="sl-SI" b="1" dirty="0" err="1"/>
              <a:t>you</a:t>
            </a:r>
            <a:r>
              <a:rPr lang="sl-SI" b="1" dirty="0"/>
              <a:t> </a:t>
            </a:r>
            <a:r>
              <a:rPr lang="sl-SI" b="1" dirty="0" err="1"/>
              <a:t>been</a:t>
            </a:r>
            <a:r>
              <a:rPr lang="sl-SI" b="1" dirty="0"/>
              <a:t> </a:t>
            </a:r>
            <a:r>
              <a:rPr lang="sl-SI" b="1" dirty="0" err="1"/>
              <a:t>training</a:t>
            </a:r>
            <a:r>
              <a:rPr lang="sl-SI" b="1" dirty="0" smtClean="0"/>
              <a:t>?</a:t>
            </a:r>
          </a:p>
          <a:p>
            <a:pPr>
              <a:lnSpc>
                <a:spcPct val="150000"/>
              </a:lnSpc>
            </a:pPr>
            <a:r>
              <a:rPr lang="sl-SI" dirty="0"/>
              <a:t> </a:t>
            </a:r>
            <a:r>
              <a:rPr lang="sl-SI" dirty="0" smtClean="0"/>
              <a:t>               </a:t>
            </a:r>
            <a:endParaRPr lang="sl-SI" dirty="0"/>
          </a:p>
          <a:p>
            <a:pPr>
              <a:lnSpc>
                <a:spcPct val="150000"/>
              </a:lnSpc>
            </a:pPr>
            <a:r>
              <a:rPr lang="sl-SI" dirty="0"/>
              <a:t>I </a:t>
            </a:r>
            <a:r>
              <a:rPr lang="sl-SI" dirty="0" err="1"/>
              <a:t>grew</a:t>
            </a:r>
            <a:r>
              <a:rPr lang="sl-SI" dirty="0"/>
              <a:t> up on </a:t>
            </a:r>
            <a:r>
              <a:rPr lang="sl-SI" dirty="0" err="1"/>
              <a:t>the</a:t>
            </a:r>
            <a:r>
              <a:rPr lang="sl-SI" dirty="0"/>
              <a:t> Sava </a:t>
            </a:r>
            <a:r>
              <a:rPr lang="sl-SI" dirty="0" err="1"/>
              <a:t>River</a:t>
            </a:r>
            <a:r>
              <a:rPr lang="sl-SI" dirty="0"/>
              <a:t> in Brod, in </a:t>
            </a:r>
            <a:r>
              <a:rPr lang="sl-SI" dirty="0" err="1"/>
              <a:t>the</a:t>
            </a:r>
            <a:r>
              <a:rPr lang="sl-SI" dirty="0"/>
              <a:t> </a:t>
            </a:r>
            <a:r>
              <a:rPr lang="sl-SI" dirty="0" err="1"/>
              <a:t>outskirst</a:t>
            </a:r>
            <a:r>
              <a:rPr lang="sl-SI" dirty="0"/>
              <a:t> </a:t>
            </a:r>
            <a:r>
              <a:rPr lang="sl-SI" dirty="0" err="1"/>
              <a:t>of</a:t>
            </a:r>
            <a:r>
              <a:rPr lang="sl-SI" dirty="0"/>
              <a:t> Ljubljana, </a:t>
            </a:r>
            <a:r>
              <a:rPr lang="sl-SI" dirty="0" err="1"/>
              <a:t>where</a:t>
            </a:r>
            <a:r>
              <a:rPr lang="sl-SI" dirty="0"/>
              <a:t> I </a:t>
            </a:r>
            <a:r>
              <a:rPr lang="sl-SI" dirty="0" err="1"/>
              <a:t>joined</a:t>
            </a:r>
            <a:r>
              <a:rPr lang="sl-SI" dirty="0"/>
              <a:t> </a:t>
            </a:r>
            <a:r>
              <a:rPr lang="sl-SI" dirty="0" err="1"/>
              <a:t>the</a:t>
            </a:r>
            <a:r>
              <a:rPr lang="sl-SI" dirty="0"/>
              <a:t> </a:t>
            </a:r>
            <a:r>
              <a:rPr lang="sl-SI" dirty="0" err="1"/>
              <a:t>local</a:t>
            </a:r>
            <a:r>
              <a:rPr lang="sl-SI" dirty="0"/>
              <a:t> </a:t>
            </a:r>
            <a:r>
              <a:rPr lang="sl-SI" dirty="0" err="1"/>
              <a:t>kayaking</a:t>
            </a:r>
            <a:r>
              <a:rPr lang="sl-SI" dirty="0"/>
              <a:t> </a:t>
            </a:r>
            <a:r>
              <a:rPr lang="sl-SI" dirty="0" err="1"/>
              <a:t>club</a:t>
            </a:r>
            <a:r>
              <a:rPr lang="sl-SI" dirty="0"/>
              <a:t> at </a:t>
            </a:r>
            <a:r>
              <a:rPr lang="sl-SI" dirty="0" err="1"/>
              <a:t>the</a:t>
            </a:r>
            <a:r>
              <a:rPr lang="sl-SI" dirty="0"/>
              <a:t> age </a:t>
            </a:r>
            <a:r>
              <a:rPr lang="sl-SI" dirty="0" err="1"/>
              <a:t>of</a:t>
            </a:r>
            <a:r>
              <a:rPr lang="sl-SI" dirty="0"/>
              <a:t> 8 </a:t>
            </a:r>
            <a:r>
              <a:rPr lang="sl-SI" dirty="0" err="1"/>
              <a:t>and</a:t>
            </a:r>
            <a:r>
              <a:rPr lang="sl-SI" dirty="0"/>
              <a:t> </a:t>
            </a:r>
            <a:r>
              <a:rPr lang="sl-SI" dirty="0" err="1"/>
              <a:t>started</a:t>
            </a:r>
            <a:r>
              <a:rPr lang="sl-SI" dirty="0"/>
              <a:t> </a:t>
            </a:r>
            <a:r>
              <a:rPr lang="sl-SI" dirty="0" err="1"/>
              <a:t>training</a:t>
            </a:r>
            <a:r>
              <a:rPr lang="sl-SI" dirty="0"/>
              <a:t> in </a:t>
            </a:r>
            <a:r>
              <a:rPr lang="sl-SI" dirty="0" err="1"/>
              <a:t>this</a:t>
            </a:r>
            <a:r>
              <a:rPr lang="sl-SI" dirty="0"/>
              <a:t> </a:t>
            </a:r>
            <a:r>
              <a:rPr lang="sl-SI" dirty="0" err="1"/>
              <a:t>beautiful</a:t>
            </a:r>
            <a:r>
              <a:rPr lang="sl-SI" dirty="0"/>
              <a:t> </a:t>
            </a:r>
            <a:r>
              <a:rPr lang="sl-SI" dirty="0" err="1"/>
              <a:t>water</a:t>
            </a:r>
            <a:r>
              <a:rPr lang="sl-SI" dirty="0"/>
              <a:t> </a:t>
            </a:r>
            <a:r>
              <a:rPr lang="sl-SI" dirty="0" err="1"/>
              <a:t>sport</a:t>
            </a:r>
            <a:r>
              <a:rPr lang="sl-SI" dirty="0"/>
              <a:t>. I </a:t>
            </a:r>
            <a:r>
              <a:rPr lang="sl-SI" dirty="0" err="1"/>
              <a:t>started</a:t>
            </a:r>
            <a:r>
              <a:rPr lang="sl-SI" dirty="0"/>
              <a:t> </a:t>
            </a:r>
            <a:r>
              <a:rPr lang="sl-SI" dirty="0" err="1"/>
              <a:t>discovering</a:t>
            </a:r>
            <a:r>
              <a:rPr lang="sl-SI" dirty="0"/>
              <a:t> </a:t>
            </a:r>
            <a:r>
              <a:rPr lang="sl-SI" dirty="0" err="1"/>
              <a:t>our</a:t>
            </a:r>
            <a:r>
              <a:rPr lang="sl-SI" dirty="0"/>
              <a:t> </a:t>
            </a:r>
            <a:r>
              <a:rPr lang="sl-SI" dirty="0" err="1"/>
              <a:t>beautiful</a:t>
            </a:r>
            <a:r>
              <a:rPr lang="sl-SI" dirty="0"/>
              <a:t> </a:t>
            </a:r>
            <a:r>
              <a:rPr lang="sl-SI" dirty="0" err="1"/>
              <a:t>Slovenian</a:t>
            </a:r>
            <a:r>
              <a:rPr lang="sl-SI" dirty="0"/>
              <a:t> </a:t>
            </a:r>
            <a:r>
              <a:rPr lang="sl-SI" dirty="0" err="1"/>
              <a:t>rivers</a:t>
            </a:r>
            <a:r>
              <a:rPr lang="sl-SI" dirty="0"/>
              <a:t> </a:t>
            </a:r>
            <a:r>
              <a:rPr lang="sl-SI" dirty="0" err="1"/>
              <a:t>through</a:t>
            </a:r>
            <a:r>
              <a:rPr lang="sl-SI" dirty="0"/>
              <a:t> </a:t>
            </a:r>
            <a:r>
              <a:rPr lang="sl-SI" dirty="0" err="1"/>
              <a:t>the</a:t>
            </a:r>
            <a:r>
              <a:rPr lang="sl-SI" dirty="0"/>
              <a:t> </a:t>
            </a:r>
            <a:r>
              <a:rPr lang="sl-SI" dirty="0" err="1"/>
              <a:t>club's</a:t>
            </a:r>
            <a:r>
              <a:rPr lang="sl-SI" dirty="0"/>
              <a:t> </a:t>
            </a:r>
            <a:r>
              <a:rPr lang="sl-SI" dirty="0" err="1"/>
              <a:t>paddling</a:t>
            </a:r>
            <a:r>
              <a:rPr lang="sl-SI" dirty="0"/>
              <a:t> </a:t>
            </a:r>
            <a:r>
              <a:rPr lang="sl-SI" dirty="0" err="1"/>
              <a:t>camps</a:t>
            </a:r>
            <a:r>
              <a:rPr lang="sl-SI" dirty="0"/>
              <a:t>, </a:t>
            </a:r>
            <a:r>
              <a:rPr lang="sl-SI" dirty="0" err="1"/>
              <a:t>training</a:t>
            </a:r>
            <a:r>
              <a:rPr lang="sl-SI" dirty="0"/>
              <a:t> </a:t>
            </a:r>
            <a:r>
              <a:rPr lang="sl-SI" dirty="0" err="1"/>
              <a:t>and</a:t>
            </a:r>
            <a:r>
              <a:rPr lang="sl-SI" dirty="0"/>
              <a:t> </a:t>
            </a:r>
            <a:r>
              <a:rPr lang="sl-SI" dirty="0" err="1"/>
              <a:t>preparation</a:t>
            </a:r>
            <a:r>
              <a:rPr lang="sl-SI" dirty="0"/>
              <a:t>. I </a:t>
            </a:r>
            <a:r>
              <a:rPr lang="sl-SI" dirty="0" err="1"/>
              <a:t>have</a:t>
            </a:r>
            <a:r>
              <a:rPr lang="sl-SI" dirty="0"/>
              <a:t> </a:t>
            </a:r>
            <a:r>
              <a:rPr lang="sl-SI" dirty="0" err="1"/>
              <a:t>been</a:t>
            </a:r>
            <a:r>
              <a:rPr lang="sl-SI" dirty="0"/>
              <a:t> </a:t>
            </a:r>
            <a:r>
              <a:rPr lang="sl-SI" dirty="0" err="1"/>
              <a:t>paddling</a:t>
            </a:r>
            <a:r>
              <a:rPr lang="sl-SI" dirty="0"/>
              <a:t> </a:t>
            </a:r>
            <a:r>
              <a:rPr lang="sl-SI" dirty="0" err="1"/>
              <a:t>since</a:t>
            </a:r>
            <a:r>
              <a:rPr lang="sl-SI" dirty="0"/>
              <a:t> 1995, </a:t>
            </a:r>
            <a:r>
              <a:rPr lang="sl-SI" dirty="0" err="1"/>
              <a:t>and</a:t>
            </a:r>
            <a:r>
              <a:rPr lang="sl-SI" dirty="0"/>
              <a:t> </a:t>
            </a:r>
            <a:r>
              <a:rPr lang="sl-SI" dirty="0" err="1"/>
              <a:t>today</a:t>
            </a:r>
            <a:r>
              <a:rPr lang="sl-SI" dirty="0"/>
              <a:t> I </a:t>
            </a:r>
            <a:r>
              <a:rPr lang="sl-SI" dirty="0" err="1"/>
              <a:t>am</a:t>
            </a:r>
            <a:r>
              <a:rPr lang="sl-SI" dirty="0"/>
              <a:t> in </a:t>
            </a:r>
            <a:r>
              <a:rPr lang="sl-SI" dirty="0" err="1"/>
              <a:t>my</a:t>
            </a:r>
            <a:r>
              <a:rPr lang="sl-SI" dirty="0"/>
              <a:t> 27th </a:t>
            </a:r>
            <a:r>
              <a:rPr lang="sl-SI" dirty="0" err="1"/>
              <a:t>year</a:t>
            </a:r>
            <a:r>
              <a:rPr lang="sl-SI" dirty="0"/>
              <a:t> </a:t>
            </a:r>
            <a:r>
              <a:rPr lang="sl-SI" dirty="0" err="1"/>
              <a:t>of</a:t>
            </a:r>
            <a:r>
              <a:rPr lang="sl-SI" dirty="0"/>
              <a:t> </a:t>
            </a:r>
            <a:r>
              <a:rPr lang="sl-SI" dirty="0" err="1"/>
              <a:t>training</a:t>
            </a:r>
            <a:r>
              <a:rPr lang="sl-SI" dirty="0"/>
              <a:t> in </a:t>
            </a:r>
            <a:r>
              <a:rPr lang="sl-SI" dirty="0" err="1"/>
              <a:t>whitewater</a:t>
            </a:r>
            <a:r>
              <a:rPr lang="sl-SI" dirty="0"/>
              <a:t> </a:t>
            </a:r>
            <a:r>
              <a:rPr lang="sl-SI" dirty="0" err="1"/>
              <a:t>canoe</a:t>
            </a:r>
            <a:r>
              <a:rPr lang="sl-SI" dirty="0"/>
              <a:t> slalom, </a:t>
            </a:r>
            <a:r>
              <a:rPr lang="sl-SI" dirty="0" err="1"/>
              <a:t>and</a:t>
            </a:r>
            <a:r>
              <a:rPr lang="sl-SI" dirty="0"/>
              <a:t> I </a:t>
            </a:r>
            <a:r>
              <a:rPr lang="sl-SI" dirty="0" err="1"/>
              <a:t>still</a:t>
            </a:r>
            <a:r>
              <a:rPr lang="sl-SI" dirty="0"/>
              <a:t> </a:t>
            </a:r>
            <a:r>
              <a:rPr lang="sl-SI" dirty="0" err="1"/>
              <a:t>enjoy</a:t>
            </a:r>
            <a:r>
              <a:rPr lang="sl-SI" dirty="0"/>
              <a:t> </a:t>
            </a:r>
            <a:r>
              <a:rPr lang="sl-SI" dirty="0" err="1"/>
              <a:t>paddling</a:t>
            </a:r>
            <a:r>
              <a:rPr lang="sl-SI" dirty="0"/>
              <a:t> on </a:t>
            </a:r>
            <a:r>
              <a:rPr lang="sl-SI" dirty="0" err="1"/>
              <a:t>our</a:t>
            </a:r>
            <a:r>
              <a:rPr lang="sl-SI" dirty="0"/>
              <a:t> </a:t>
            </a:r>
            <a:r>
              <a:rPr lang="sl-SI" dirty="0" err="1"/>
              <a:t>rivers</a:t>
            </a:r>
            <a:r>
              <a:rPr lang="sl-SI" dirty="0"/>
              <a:t> </a:t>
            </a:r>
            <a:r>
              <a:rPr lang="sl-SI" dirty="0" err="1"/>
              <a:t>just</a:t>
            </a:r>
            <a:r>
              <a:rPr lang="sl-SI" dirty="0"/>
              <a:t> as </a:t>
            </a:r>
            <a:r>
              <a:rPr lang="sl-SI" dirty="0" err="1"/>
              <a:t>much</a:t>
            </a:r>
            <a:r>
              <a:rPr lang="sl-SI" dirty="0"/>
              <a:t>.</a:t>
            </a:r>
          </a:p>
          <a:p>
            <a:endParaRPr lang="sl-SI" sz="1600" dirty="0"/>
          </a:p>
          <a:p>
            <a:pPr marL="285750" indent="-285750">
              <a:buFont typeface="Arial" panose="020B0604020202020204" pitchFamily="34" charset="0"/>
              <a:buChar char="•"/>
            </a:pPr>
            <a:endParaRPr lang="sl-SI" sz="1400" dirty="0"/>
          </a:p>
        </p:txBody>
      </p:sp>
    </p:spTree>
    <p:extLst>
      <p:ext uri="{BB962C8B-B14F-4D97-AF65-F5344CB8AC3E}">
        <p14:creationId xmlns:p14="http://schemas.microsoft.com/office/powerpoint/2010/main" val="2699127528"/>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Slika 3" descr="Slika vsebuje tkanino, mizo, rdečo barvo in prt&#10;&#10;Opis je bil samodejno ustvarjen">
            <a:extLst>
              <a:ext uri="{FF2B5EF4-FFF2-40B4-BE49-F238E27FC236}">
                <a16:creationId xmlns:a16="http://schemas.microsoft.com/office/drawing/2014/main" id="{5C002EE5-E4FF-463C-8DAA-9AC0B6D407FF}"/>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0" y="66511"/>
            <a:ext cx="12191979" cy="6857990"/>
          </a:xfrm>
          <a:prstGeom prst="rect">
            <a:avLst/>
          </a:prstGeom>
        </p:spPr>
      </p:pic>
      <p:sp>
        <p:nvSpPr>
          <p:cNvPr id="29" name="Pravokotnik 22">
            <a:extLst>
              <a:ext uri="{FF2B5EF4-FFF2-40B4-BE49-F238E27FC236}">
                <a16:creationId xmlns:a16="http://schemas.microsoft.com/office/drawing/2014/main" id="{F5380E9A-163E-4576-BCDD-0A450B7E909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79943" y="237744"/>
            <a:ext cx="7652977" cy="6382512"/>
          </a:xfrm>
          <a:prstGeom prst="rect">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Pravokotnik 24">
            <a:extLst>
              <a:ext uri="{FF2B5EF4-FFF2-40B4-BE49-F238E27FC236}">
                <a16:creationId xmlns:a16="http://schemas.microsoft.com/office/drawing/2014/main" id="{88DDEF77-9746-4D83-91F9-442A2487E66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17103" y="374904"/>
            <a:ext cx="7340156" cy="6108192"/>
          </a:xfrm>
          <a:prstGeom prst="rect">
            <a:avLst/>
          </a:prstGeom>
          <a:noFill/>
          <a:ln w="6350" cap="sq">
            <a:solidFill>
              <a:schemeClr val="tx1">
                <a:lumMod val="65000"/>
                <a:lumOff val="3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Naslov 1">
            <a:extLst>
              <a:ext uri="{FF2B5EF4-FFF2-40B4-BE49-F238E27FC236}">
                <a16:creationId xmlns:a16="http://schemas.microsoft.com/office/drawing/2014/main" id="{92C9295F-E638-4F61-AFE2-CF3E40556031}"/>
              </a:ext>
            </a:extLst>
          </p:cNvPr>
          <p:cNvSpPr>
            <a:spLocks noGrp="1"/>
          </p:cNvSpPr>
          <p:nvPr>
            <p:ph type="title"/>
          </p:nvPr>
        </p:nvSpPr>
        <p:spPr>
          <a:xfrm>
            <a:off x="4486311" y="507421"/>
            <a:ext cx="5145369" cy="703070"/>
          </a:xfrm>
        </p:spPr>
        <p:txBody>
          <a:bodyPr rtlCol="0">
            <a:normAutofit fontScale="90000"/>
          </a:bodyPr>
          <a:lstStyle/>
          <a:p>
            <a:pPr>
              <a:lnSpc>
                <a:spcPct val="150000"/>
              </a:lnSpc>
            </a:pPr>
            <a:r>
              <a:rPr lang="sl-SI" sz="2000" dirty="0" smtClean="0">
                <a:latin typeface="Calibri" panose="020F0502020204030204" pitchFamily="34" charset="0"/>
                <a:ea typeface="Calibri" panose="020F0502020204030204" pitchFamily="34" charset="0"/>
                <a:cs typeface="Calibri" panose="020F0502020204030204" pitchFamily="34" charset="0"/>
              </a:rPr>
              <a:t/>
            </a:r>
            <a:br>
              <a:rPr lang="sl-SI" sz="2000" dirty="0" smtClean="0">
                <a:latin typeface="Calibri" panose="020F0502020204030204" pitchFamily="34" charset="0"/>
                <a:ea typeface="Calibri" panose="020F0502020204030204" pitchFamily="34" charset="0"/>
                <a:cs typeface="Calibri" panose="020F0502020204030204" pitchFamily="34" charset="0"/>
              </a:rPr>
            </a:br>
            <a:r>
              <a:rPr lang="sl-SI" sz="2000" dirty="0" smtClean="0">
                <a:latin typeface="Calibri" panose="020F0502020204030204" pitchFamily="34" charset="0"/>
                <a:ea typeface="Calibri" panose="020F0502020204030204" pitchFamily="34" charset="0"/>
                <a:cs typeface="Calibri" panose="020F0502020204030204" pitchFamily="34" charset="0"/>
              </a:rPr>
              <a:t/>
            </a:r>
            <a:br>
              <a:rPr lang="sl-SI" sz="2000" dirty="0" smtClean="0">
                <a:latin typeface="Calibri" panose="020F0502020204030204" pitchFamily="34" charset="0"/>
                <a:ea typeface="Calibri" panose="020F0502020204030204" pitchFamily="34" charset="0"/>
                <a:cs typeface="Calibri" panose="020F0502020204030204" pitchFamily="34" charset="0"/>
              </a:rPr>
            </a:br>
            <a:r>
              <a:rPr lang="sl-SI" sz="2000" dirty="0">
                <a:latin typeface="Calibri" panose="020F0502020204030204" pitchFamily="34" charset="0"/>
                <a:ea typeface="Calibri" panose="020F0502020204030204" pitchFamily="34" charset="0"/>
                <a:cs typeface="Calibri" panose="020F0502020204030204" pitchFamily="34" charset="0"/>
              </a:rPr>
              <a:t/>
            </a:r>
            <a:br>
              <a:rPr lang="sl-SI" sz="2000" dirty="0">
                <a:latin typeface="Calibri" panose="020F0502020204030204" pitchFamily="34" charset="0"/>
                <a:ea typeface="Calibri" panose="020F0502020204030204" pitchFamily="34" charset="0"/>
                <a:cs typeface="Calibri" panose="020F0502020204030204" pitchFamily="34" charset="0"/>
              </a:rPr>
            </a:br>
            <a:r>
              <a:rPr lang="sl-SI" sz="2000" dirty="0" smtClean="0">
                <a:latin typeface="Calibri" panose="020F0502020204030204" pitchFamily="34" charset="0"/>
                <a:ea typeface="Calibri" panose="020F0502020204030204" pitchFamily="34" charset="0"/>
                <a:cs typeface="Calibri" panose="020F0502020204030204" pitchFamily="34" charset="0"/>
              </a:rPr>
              <a:t/>
            </a:r>
            <a:br>
              <a:rPr lang="sl-SI" sz="2000" dirty="0" smtClean="0">
                <a:latin typeface="Calibri" panose="020F0502020204030204" pitchFamily="34" charset="0"/>
                <a:ea typeface="Calibri" panose="020F0502020204030204" pitchFamily="34" charset="0"/>
                <a:cs typeface="Calibri" panose="020F0502020204030204" pitchFamily="34" charset="0"/>
              </a:rPr>
            </a:br>
            <a:r>
              <a:rPr lang="sl-SI" sz="2000" dirty="0">
                <a:latin typeface="Calibri" panose="020F0502020204030204" pitchFamily="34" charset="0"/>
                <a:ea typeface="Calibri" panose="020F0502020204030204" pitchFamily="34" charset="0"/>
                <a:cs typeface="Calibri" panose="020F0502020204030204" pitchFamily="34" charset="0"/>
              </a:rPr>
              <a:t/>
            </a:r>
            <a:br>
              <a:rPr lang="sl-SI" sz="2000" dirty="0">
                <a:latin typeface="Calibri" panose="020F0502020204030204" pitchFamily="34" charset="0"/>
                <a:ea typeface="Calibri" panose="020F0502020204030204" pitchFamily="34" charset="0"/>
                <a:cs typeface="Calibri" panose="020F0502020204030204" pitchFamily="34" charset="0"/>
              </a:rPr>
            </a:br>
            <a:r>
              <a:rPr lang="sl-SI" sz="2000" dirty="0" smtClean="0">
                <a:latin typeface="Calibri" panose="020F0502020204030204" pitchFamily="34" charset="0"/>
                <a:ea typeface="Calibri" panose="020F0502020204030204" pitchFamily="34" charset="0"/>
                <a:cs typeface="Calibri" panose="020F0502020204030204" pitchFamily="34" charset="0"/>
              </a:rPr>
              <a:t/>
            </a:r>
            <a:br>
              <a:rPr lang="sl-SI" sz="2000" dirty="0" smtClean="0">
                <a:latin typeface="Calibri" panose="020F0502020204030204" pitchFamily="34" charset="0"/>
                <a:ea typeface="Calibri" panose="020F0502020204030204" pitchFamily="34" charset="0"/>
                <a:cs typeface="Calibri" panose="020F0502020204030204" pitchFamily="34" charset="0"/>
              </a:rPr>
            </a:br>
            <a:r>
              <a:rPr lang="sl-SI" sz="2000" dirty="0">
                <a:latin typeface="Calibri" panose="020F0502020204030204" pitchFamily="34" charset="0"/>
                <a:ea typeface="Calibri" panose="020F0502020204030204" pitchFamily="34" charset="0"/>
                <a:cs typeface="Calibri" panose="020F0502020204030204" pitchFamily="34" charset="0"/>
              </a:rPr>
              <a:t/>
            </a:r>
            <a:br>
              <a:rPr lang="sl-SI" sz="2000" dirty="0">
                <a:latin typeface="Calibri" panose="020F0502020204030204" pitchFamily="34" charset="0"/>
                <a:ea typeface="Calibri" panose="020F0502020204030204" pitchFamily="34" charset="0"/>
                <a:cs typeface="Calibri" panose="020F0502020204030204" pitchFamily="34" charset="0"/>
              </a:rPr>
            </a:br>
            <a:r>
              <a:rPr lang="sl-SI" sz="2000" dirty="0" smtClean="0">
                <a:latin typeface="Calibri" panose="020F0502020204030204" pitchFamily="34" charset="0"/>
                <a:ea typeface="Calibri" panose="020F0502020204030204" pitchFamily="34" charset="0"/>
                <a:cs typeface="Calibri" panose="020F0502020204030204" pitchFamily="34" charset="0"/>
              </a:rPr>
              <a:t/>
            </a:r>
            <a:br>
              <a:rPr lang="sl-SI" sz="2000" dirty="0" smtClean="0">
                <a:latin typeface="Calibri" panose="020F0502020204030204" pitchFamily="34" charset="0"/>
                <a:ea typeface="Calibri" panose="020F0502020204030204" pitchFamily="34" charset="0"/>
                <a:cs typeface="Calibri" panose="020F0502020204030204" pitchFamily="34" charset="0"/>
              </a:rPr>
            </a:br>
            <a:r>
              <a:rPr lang="sl-SI" sz="2000" dirty="0">
                <a:latin typeface="Calibri" panose="020F0502020204030204" pitchFamily="34" charset="0"/>
                <a:ea typeface="Calibri" panose="020F0502020204030204" pitchFamily="34" charset="0"/>
                <a:cs typeface="Calibri" panose="020F0502020204030204" pitchFamily="34" charset="0"/>
              </a:rPr>
              <a:t/>
            </a:r>
            <a:br>
              <a:rPr lang="sl-SI" sz="2000" dirty="0">
                <a:latin typeface="Calibri" panose="020F0502020204030204" pitchFamily="34" charset="0"/>
                <a:ea typeface="Calibri" panose="020F0502020204030204" pitchFamily="34" charset="0"/>
                <a:cs typeface="Calibri" panose="020F0502020204030204" pitchFamily="34" charset="0"/>
              </a:rPr>
            </a:br>
            <a:r>
              <a:rPr lang="sl-SI" sz="2000" dirty="0" smtClean="0">
                <a:latin typeface="Calibri" panose="020F0502020204030204" pitchFamily="34" charset="0"/>
                <a:ea typeface="Calibri" panose="020F0502020204030204" pitchFamily="34" charset="0"/>
                <a:cs typeface="Calibri" panose="020F0502020204030204" pitchFamily="34" charset="0"/>
              </a:rPr>
              <a:t/>
            </a:r>
            <a:br>
              <a:rPr lang="sl-SI" sz="2000" dirty="0" smtClean="0">
                <a:latin typeface="Calibri" panose="020F0502020204030204" pitchFamily="34" charset="0"/>
                <a:ea typeface="Calibri" panose="020F0502020204030204" pitchFamily="34" charset="0"/>
                <a:cs typeface="Calibri" panose="020F0502020204030204" pitchFamily="34" charset="0"/>
              </a:rPr>
            </a:br>
            <a:r>
              <a:rPr lang="sl-SI" sz="2000" dirty="0">
                <a:latin typeface="Calibri" panose="020F0502020204030204" pitchFamily="34" charset="0"/>
                <a:ea typeface="Calibri" panose="020F0502020204030204" pitchFamily="34" charset="0"/>
                <a:cs typeface="Calibri" panose="020F0502020204030204" pitchFamily="34" charset="0"/>
              </a:rPr>
              <a:t/>
            </a:r>
            <a:br>
              <a:rPr lang="sl-SI" sz="2000" dirty="0">
                <a:latin typeface="Calibri" panose="020F0502020204030204" pitchFamily="34" charset="0"/>
                <a:ea typeface="Calibri" panose="020F0502020204030204" pitchFamily="34" charset="0"/>
                <a:cs typeface="Calibri" panose="020F0502020204030204" pitchFamily="34" charset="0"/>
              </a:rPr>
            </a:br>
            <a:r>
              <a:rPr lang="sl-SI" sz="2000" dirty="0" smtClean="0">
                <a:latin typeface="Calibri" panose="020F0502020204030204" pitchFamily="34" charset="0"/>
                <a:ea typeface="Calibri" panose="020F0502020204030204" pitchFamily="34" charset="0"/>
                <a:cs typeface="Calibri" panose="020F0502020204030204" pitchFamily="34" charset="0"/>
              </a:rPr>
              <a:t/>
            </a:r>
            <a:br>
              <a:rPr lang="sl-SI" sz="2000" dirty="0" smtClean="0">
                <a:latin typeface="Calibri" panose="020F0502020204030204" pitchFamily="34" charset="0"/>
                <a:ea typeface="Calibri" panose="020F0502020204030204" pitchFamily="34" charset="0"/>
                <a:cs typeface="Calibri" panose="020F0502020204030204" pitchFamily="34" charset="0"/>
              </a:rPr>
            </a:br>
            <a:r>
              <a:rPr lang="sl-SI" sz="2000" dirty="0">
                <a:latin typeface="Calibri" panose="020F0502020204030204" pitchFamily="34" charset="0"/>
                <a:ea typeface="Calibri" panose="020F0502020204030204" pitchFamily="34" charset="0"/>
                <a:cs typeface="Calibri" panose="020F0502020204030204" pitchFamily="34" charset="0"/>
              </a:rPr>
              <a:t/>
            </a:r>
            <a:br>
              <a:rPr lang="sl-SI" sz="2000" dirty="0">
                <a:latin typeface="Calibri" panose="020F0502020204030204" pitchFamily="34" charset="0"/>
                <a:ea typeface="Calibri" panose="020F0502020204030204" pitchFamily="34" charset="0"/>
                <a:cs typeface="Calibri" panose="020F0502020204030204" pitchFamily="34" charset="0"/>
              </a:rPr>
            </a:br>
            <a:r>
              <a:rPr lang="sl-SI" sz="2000" b="1" dirty="0" smtClean="0"/>
              <a:t>How </a:t>
            </a:r>
            <a:r>
              <a:rPr lang="sl-SI" sz="2000" b="1" dirty="0"/>
              <a:t>did you train on the Sava and how many times a week were you there</a:t>
            </a:r>
            <a:r>
              <a:rPr lang="sl-SI" sz="2000" b="1" dirty="0"/>
              <a:t>?</a:t>
            </a:r>
            <a:r>
              <a:rPr lang="sl-SI" sz="2000" dirty="0"/>
              <a:t/>
            </a:r>
            <a:br>
              <a:rPr lang="sl-SI" sz="2000" dirty="0"/>
            </a:br>
            <a:r>
              <a:rPr lang="sl-SI" sz="2000" dirty="0" smtClean="0"/>
              <a:t/>
            </a:r>
            <a:br>
              <a:rPr lang="sl-SI" sz="2000" dirty="0" smtClean="0"/>
            </a:br>
            <a:r>
              <a:rPr lang="sl-SI" sz="2000" dirty="0" err="1" smtClean="0"/>
              <a:t>When</a:t>
            </a:r>
            <a:r>
              <a:rPr lang="sl-SI" sz="2000" dirty="0" smtClean="0"/>
              <a:t> </a:t>
            </a:r>
            <a:r>
              <a:rPr lang="sl-SI" sz="2000" dirty="0"/>
              <a:t>I </a:t>
            </a:r>
            <a:r>
              <a:rPr lang="sl-SI" sz="2000" dirty="0"/>
              <a:t>was at school I was always at training in the afternoon. Every day from Monday to Friday. On weekends we had competitions or training on different rivers in Slovenia. I had a great group of friends in the club. So in the early days, we learnt wild water slalom through playing and by accumulating miles on the rivers and the sea. Today, as a top athlete, I do two training sessions a day on the Sava River, where I have the best conditions for good training.</a:t>
            </a:r>
            <a:br>
              <a:rPr lang="sl-SI" sz="2000" dirty="0"/>
            </a:br>
            <a:r>
              <a:rPr lang="sl-SI" sz="1400" dirty="0">
                <a:latin typeface="Calibri" panose="020F0502020204030204" pitchFamily="34" charset="0"/>
                <a:ea typeface="Calibri" panose="020F0502020204030204" pitchFamily="34" charset="0"/>
                <a:cs typeface="Times New Roman" panose="02020603050405020304" pitchFamily="18" charset="0"/>
              </a:rPr>
              <a:t/>
            </a:r>
            <a:br>
              <a:rPr lang="sl-SI" sz="1400" dirty="0">
                <a:latin typeface="Calibri" panose="020F0502020204030204" pitchFamily="34" charset="0"/>
                <a:ea typeface="Calibri" panose="020F0502020204030204" pitchFamily="34" charset="0"/>
                <a:cs typeface="Times New Roman" panose="02020603050405020304" pitchFamily="18" charset="0"/>
              </a:rPr>
            </a:br>
            <a:endParaRPr lang="en-US" sz="1800" dirty="0">
              <a:solidFill>
                <a:schemeClr val="tx1">
                  <a:lumMod val="95000"/>
                  <a:lumOff val="5000"/>
                </a:schemeClr>
              </a:solidFill>
              <a:latin typeface="Arial Black" panose="020B0A04020102020204" pitchFamily="34" charset="0"/>
            </a:endParaRPr>
          </a:p>
        </p:txBody>
      </p:sp>
    </p:spTree>
    <p:extLst>
      <p:ext uri="{BB962C8B-B14F-4D97-AF65-F5344CB8AC3E}">
        <p14:creationId xmlns:p14="http://schemas.microsoft.com/office/powerpoint/2010/main" val="2374242075"/>
      </p:ext>
    </p:extLst>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Slika 3" descr="Slika vsebuje tkanino, mizo, rdečo barvo in prt&#10;&#10;Opis je bil samodejno ustvarjen">
            <a:extLst>
              <a:ext uri="{FF2B5EF4-FFF2-40B4-BE49-F238E27FC236}">
                <a16:creationId xmlns:a16="http://schemas.microsoft.com/office/drawing/2014/main" id="{5C002EE5-E4FF-463C-8DAA-9AC0B6D407FF}"/>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252548" y="237744"/>
            <a:ext cx="12191979" cy="6857990"/>
          </a:xfrm>
          <a:prstGeom prst="rect">
            <a:avLst/>
          </a:prstGeom>
        </p:spPr>
      </p:pic>
      <p:sp>
        <p:nvSpPr>
          <p:cNvPr id="29" name="Pravokotnik 22">
            <a:extLst>
              <a:ext uri="{FF2B5EF4-FFF2-40B4-BE49-F238E27FC236}">
                <a16:creationId xmlns:a16="http://schemas.microsoft.com/office/drawing/2014/main" id="{F5380E9A-163E-4576-BCDD-0A450B7E909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79943" y="237744"/>
            <a:ext cx="7652977" cy="6382512"/>
          </a:xfrm>
          <a:prstGeom prst="rect">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Pravokotnik 24">
            <a:extLst>
              <a:ext uri="{FF2B5EF4-FFF2-40B4-BE49-F238E27FC236}">
                <a16:creationId xmlns:a16="http://schemas.microsoft.com/office/drawing/2014/main" id="{88DDEF77-9746-4D83-91F9-442A2487E66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17103" y="374904"/>
            <a:ext cx="7340156" cy="6108192"/>
          </a:xfrm>
          <a:prstGeom prst="rect">
            <a:avLst/>
          </a:prstGeom>
          <a:noFill/>
          <a:ln w="6350" cap="sq">
            <a:solidFill>
              <a:schemeClr val="tx1">
                <a:lumMod val="65000"/>
                <a:lumOff val="3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Naslov 1">
            <a:extLst>
              <a:ext uri="{FF2B5EF4-FFF2-40B4-BE49-F238E27FC236}">
                <a16:creationId xmlns:a16="http://schemas.microsoft.com/office/drawing/2014/main" id="{92C9295F-E638-4F61-AFE2-CF3E40556031}"/>
              </a:ext>
            </a:extLst>
          </p:cNvPr>
          <p:cNvSpPr>
            <a:spLocks noGrp="1"/>
          </p:cNvSpPr>
          <p:nvPr>
            <p:ph type="title"/>
          </p:nvPr>
        </p:nvSpPr>
        <p:spPr>
          <a:xfrm>
            <a:off x="4486311" y="507421"/>
            <a:ext cx="7009003" cy="703070"/>
          </a:xfrm>
        </p:spPr>
        <p:txBody>
          <a:bodyPr rtlCol="0">
            <a:normAutofit fontScale="90000"/>
          </a:bodyPr>
          <a:lstStyle/>
          <a:p>
            <a:pPr>
              <a:lnSpc>
                <a:spcPct val="150000"/>
              </a:lnSpc>
            </a:pPr>
            <a:r>
              <a:rPr lang="sl-SI" sz="2000" dirty="0" smtClean="0">
                <a:latin typeface="Calibri" panose="020F0502020204030204" pitchFamily="34" charset="0"/>
                <a:ea typeface="Calibri" panose="020F0502020204030204" pitchFamily="34" charset="0"/>
                <a:cs typeface="Calibri" panose="020F0502020204030204" pitchFamily="34" charset="0"/>
              </a:rPr>
              <a:t/>
            </a:r>
            <a:br>
              <a:rPr lang="sl-SI" sz="2000" dirty="0" smtClean="0">
                <a:latin typeface="Calibri" panose="020F0502020204030204" pitchFamily="34" charset="0"/>
                <a:ea typeface="Calibri" panose="020F0502020204030204" pitchFamily="34" charset="0"/>
                <a:cs typeface="Calibri" panose="020F0502020204030204" pitchFamily="34" charset="0"/>
              </a:rPr>
            </a:br>
            <a:r>
              <a:rPr lang="sl-SI" sz="2000" dirty="0" smtClean="0">
                <a:latin typeface="Calibri" panose="020F0502020204030204" pitchFamily="34" charset="0"/>
                <a:ea typeface="Calibri" panose="020F0502020204030204" pitchFamily="34" charset="0"/>
                <a:cs typeface="Calibri" panose="020F0502020204030204" pitchFamily="34" charset="0"/>
              </a:rPr>
              <a:t/>
            </a:r>
            <a:br>
              <a:rPr lang="sl-SI" sz="2000" dirty="0" smtClean="0">
                <a:latin typeface="Calibri" panose="020F0502020204030204" pitchFamily="34" charset="0"/>
                <a:ea typeface="Calibri" panose="020F0502020204030204" pitchFamily="34" charset="0"/>
                <a:cs typeface="Calibri" panose="020F0502020204030204" pitchFamily="34" charset="0"/>
              </a:rPr>
            </a:br>
            <a:r>
              <a:rPr lang="sl-SI" sz="2000" dirty="0">
                <a:latin typeface="Calibri" panose="020F0502020204030204" pitchFamily="34" charset="0"/>
                <a:ea typeface="Calibri" panose="020F0502020204030204" pitchFamily="34" charset="0"/>
                <a:cs typeface="Calibri" panose="020F0502020204030204" pitchFamily="34" charset="0"/>
              </a:rPr>
              <a:t/>
            </a:r>
            <a:br>
              <a:rPr lang="sl-SI" sz="2000" dirty="0">
                <a:latin typeface="Calibri" panose="020F0502020204030204" pitchFamily="34" charset="0"/>
                <a:ea typeface="Calibri" panose="020F0502020204030204" pitchFamily="34" charset="0"/>
                <a:cs typeface="Calibri" panose="020F0502020204030204" pitchFamily="34" charset="0"/>
              </a:rPr>
            </a:br>
            <a:r>
              <a:rPr lang="sl-SI" sz="2000" dirty="0" smtClean="0">
                <a:latin typeface="Calibri" panose="020F0502020204030204" pitchFamily="34" charset="0"/>
                <a:ea typeface="Calibri" panose="020F0502020204030204" pitchFamily="34" charset="0"/>
                <a:cs typeface="Calibri" panose="020F0502020204030204" pitchFamily="34" charset="0"/>
              </a:rPr>
              <a:t/>
            </a:r>
            <a:br>
              <a:rPr lang="sl-SI" sz="2000" dirty="0" smtClean="0">
                <a:latin typeface="Calibri" panose="020F0502020204030204" pitchFamily="34" charset="0"/>
                <a:ea typeface="Calibri" panose="020F0502020204030204" pitchFamily="34" charset="0"/>
                <a:cs typeface="Calibri" panose="020F0502020204030204" pitchFamily="34" charset="0"/>
              </a:rPr>
            </a:br>
            <a:r>
              <a:rPr lang="sl-SI" sz="2000" dirty="0">
                <a:latin typeface="Calibri" panose="020F0502020204030204" pitchFamily="34" charset="0"/>
                <a:ea typeface="Calibri" panose="020F0502020204030204" pitchFamily="34" charset="0"/>
                <a:cs typeface="Calibri" panose="020F0502020204030204" pitchFamily="34" charset="0"/>
              </a:rPr>
              <a:t/>
            </a:r>
            <a:br>
              <a:rPr lang="sl-SI" sz="2000" dirty="0">
                <a:latin typeface="Calibri" panose="020F0502020204030204" pitchFamily="34" charset="0"/>
                <a:ea typeface="Calibri" panose="020F0502020204030204" pitchFamily="34" charset="0"/>
                <a:cs typeface="Calibri" panose="020F0502020204030204" pitchFamily="34" charset="0"/>
              </a:rPr>
            </a:br>
            <a:r>
              <a:rPr lang="sl-SI" sz="2000" dirty="0" smtClean="0">
                <a:latin typeface="Calibri" panose="020F0502020204030204" pitchFamily="34" charset="0"/>
                <a:ea typeface="Calibri" panose="020F0502020204030204" pitchFamily="34" charset="0"/>
                <a:cs typeface="Calibri" panose="020F0502020204030204" pitchFamily="34" charset="0"/>
              </a:rPr>
              <a:t/>
            </a:r>
            <a:br>
              <a:rPr lang="sl-SI" sz="2000" dirty="0" smtClean="0">
                <a:latin typeface="Calibri" panose="020F0502020204030204" pitchFamily="34" charset="0"/>
                <a:ea typeface="Calibri" panose="020F0502020204030204" pitchFamily="34" charset="0"/>
                <a:cs typeface="Calibri" panose="020F0502020204030204" pitchFamily="34" charset="0"/>
              </a:rPr>
            </a:br>
            <a:r>
              <a:rPr lang="sl-SI" sz="2000" dirty="0">
                <a:latin typeface="Calibri" panose="020F0502020204030204" pitchFamily="34" charset="0"/>
                <a:ea typeface="Calibri" panose="020F0502020204030204" pitchFamily="34" charset="0"/>
                <a:cs typeface="Calibri" panose="020F0502020204030204" pitchFamily="34" charset="0"/>
              </a:rPr>
              <a:t/>
            </a:r>
            <a:br>
              <a:rPr lang="sl-SI" sz="2000" dirty="0">
                <a:latin typeface="Calibri" panose="020F0502020204030204" pitchFamily="34" charset="0"/>
                <a:ea typeface="Calibri" panose="020F0502020204030204" pitchFamily="34" charset="0"/>
                <a:cs typeface="Calibri" panose="020F0502020204030204" pitchFamily="34" charset="0"/>
              </a:rPr>
            </a:br>
            <a:r>
              <a:rPr lang="sl-SI" sz="2000" dirty="0" smtClean="0">
                <a:latin typeface="Calibri" panose="020F0502020204030204" pitchFamily="34" charset="0"/>
                <a:ea typeface="Calibri" panose="020F0502020204030204" pitchFamily="34" charset="0"/>
                <a:cs typeface="Calibri" panose="020F0502020204030204" pitchFamily="34" charset="0"/>
              </a:rPr>
              <a:t/>
            </a:r>
            <a:br>
              <a:rPr lang="sl-SI" sz="2000" dirty="0" smtClean="0">
                <a:latin typeface="Calibri" panose="020F0502020204030204" pitchFamily="34" charset="0"/>
                <a:ea typeface="Calibri" panose="020F0502020204030204" pitchFamily="34" charset="0"/>
                <a:cs typeface="Calibri" panose="020F0502020204030204" pitchFamily="34" charset="0"/>
              </a:rPr>
            </a:br>
            <a:r>
              <a:rPr lang="sl-SI" sz="2000" dirty="0">
                <a:latin typeface="Calibri" panose="020F0502020204030204" pitchFamily="34" charset="0"/>
                <a:ea typeface="Calibri" panose="020F0502020204030204" pitchFamily="34" charset="0"/>
                <a:cs typeface="Calibri" panose="020F0502020204030204" pitchFamily="34" charset="0"/>
              </a:rPr>
              <a:t/>
            </a:r>
            <a:br>
              <a:rPr lang="sl-SI" sz="2000" dirty="0">
                <a:latin typeface="Calibri" panose="020F0502020204030204" pitchFamily="34" charset="0"/>
                <a:ea typeface="Calibri" panose="020F0502020204030204" pitchFamily="34" charset="0"/>
                <a:cs typeface="Calibri" panose="020F0502020204030204" pitchFamily="34" charset="0"/>
              </a:rPr>
            </a:br>
            <a:r>
              <a:rPr lang="sl-SI" sz="2000" dirty="0" smtClean="0">
                <a:latin typeface="Calibri" panose="020F0502020204030204" pitchFamily="34" charset="0"/>
                <a:ea typeface="Calibri" panose="020F0502020204030204" pitchFamily="34" charset="0"/>
                <a:cs typeface="Calibri" panose="020F0502020204030204" pitchFamily="34" charset="0"/>
              </a:rPr>
              <a:t/>
            </a:r>
            <a:br>
              <a:rPr lang="sl-SI" sz="2000" dirty="0" smtClean="0">
                <a:latin typeface="Calibri" panose="020F0502020204030204" pitchFamily="34" charset="0"/>
                <a:ea typeface="Calibri" panose="020F0502020204030204" pitchFamily="34" charset="0"/>
                <a:cs typeface="Calibri" panose="020F0502020204030204" pitchFamily="34" charset="0"/>
              </a:rPr>
            </a:br>
            <a:r>
              <a:rPr lang="sl-SI" sz="2000" dirty="0">
                <a:latin typeface="Calibri" panose="020F0502020204030204" pitchFamily="34" charset="0"/>
                <a:ea typeface="Calibri" panose="020F0502020204030204" pitchFamily="34" charset="0"/>
                <a:cs typeface="Calibri" panose="020F0502020204030204" pitchFamily="34" charset="0"/>
              </a:rPr>
              <a:t/>
            </a:r>
            <a:br>
              <a:rPr lang="sl-SI" sz="2000" dirty="0">
                <a:latin typeface="Calibri" panose="020F0502020204030204" pitchFamily="34" charset="0"/>
                <a:ea typeface="Calibri" panose="020F0502020204030204" pitchFamily="34" charset="0"/>
                <a:cs typeface="Calibri" panose="020F0502020204030204" pitchFamily="34" charset="0"/>
              </a:rPr>
            </a:br>
            <a:r>
              <a:rPr lang="sl-SI" sz="2000" dirty="0" smtClean="0">
                <a:latin typeface="Calibri" panose="020F0502020204030204" pitchFamily="34" charset="0"/>
                <a:ea typeface="Calibri" panose="020F0502020204030204" pitchFamily="34" charset="0"/>
                <a:cs typeface="Calibri" panose="020F0502020204030204" pitchFamily="34" charset="0"/>
              </a:rPr>
              <a:t/>
            </a:r>
            <a:br>
              <a:rPr lang="sl-SI" sz="2000" dirty="0" smtClean="0">
                <a:latin typeface="Calibri" panose="020F0502020204030204" pitchFamily="34" charset="0"/>
                <a:ea typeface="Calibri" panose="020F0502020204030204" pitchFamily="34" charset="0"/>
                <a:cs typeface="Calibri" panose="020F0502020204030204" pitchFamily="34" charset="0"/>
              </a:rPr>
            </a:br>
            <a:r>
              <a:rPr lang="sl-SI" sz="2000" dirty="0">
                <a:latin typeface="Calibri" panose="020F0502020204030204" pitchFamily="34" charset="0"/>
                <a:ea typeface="Calibri" panose="020F0502020204030204" pitchFamily="34" charset="0"/>
                <a:cs typeface="Calibri" panose="020F0502020204030204" pitchFamily="34" charset="0"/>
              </a:rPr>
              <a:t/>
            </a:r>
            <a:br>
              <a:rPr lang="sl-SI" sz="2000" dirty="0">
                <a:latin typeface="Calibri" panose="020F0502020204030204" pitchFamily="34" charset="0"/>
                <a:ea typeface="Calibri" panose="020F0502020204030204" pitchFamily="34" charset="0"/>
                <a:cs typeface="Calibri" panose="020F0502020204030204" pitchFamily="34" charset="0"/>
              </a:rPr>
            </a:br>
            <a:r>
              <a:rPr lang="sl-SI" sz="2000" dirty="0"/>
              <a:t/>
            </a:r>
            <a:br>
              <a:rPr lang="sl-SI" sz="2000" dirty="0"/>
            </a:br>
            <a:r>
              <a:rPr lang="sl-SI" sz="1400" dirty="0">
                <a:latin typeface="Calibri" panose="020F0502020204030204" pitchFamily="34" charset="0"/>
                <a:ea typeface="Calibri" panose="020F0502020204030204" pitchFamily="34" charset="0"/>
                <a:cs typeface="Times New Roman" panose="02020603050405020304" pitchFamily="18" charset="0"/>
              </a:rPr>
              <a:t/>
            </a:r>
            <a:br>
              <a:rPr lang="sl-SI" sz="1400" dirty="0">
                <a:latin typeface="Calibri" panose="020F0502020204030204" pitchFamily="34" charset="0"/>
                <a:ea typeface="Calibri" panose="020F0502020204030204" pitchFamily="34" charset="0"/>
                <a:cs typeface="Times New Roman" panose="02020603050405020304" pitchFamily="18" charset="0"/>
              </a:rPr>
            </a:br>
            <a:endParaRPr lang="en-US" sz="1800" dirty="0">
              <a:solidFill>
                <a:schemeClr val="tx1">
                  <a:lumMod val="95000"/>
                  <a:lumOff val="5000"/>
                </a:schemeClr>
              </a:solidFill>
              <a:latin typeface="Arial Black" panose="020B0A04020102020204" pitchFamily="34" charset="0"/>
            </a:endParaRPr>
          </a:p>
        </p:txBody>
      </p:sp>
      <p:sp>
        <p:nvSpPr>
          <p:cNvPr id="6" name="PoljeZBesedilom 5"/>
          <p:cNvSpPr txBox="1"/>
          <p:nvPr/>
        </p:nvSpPr>
        <p:spPr>
          <a:xfrm>
            <a:off x="4659086" y="801189"/>
            <a:ext cx="6775268" cy="2114169"/>
          </a:xfrm>
          <a:prstGeom prst="rect">
            <a:avLst/>
          </a:prstGeom>
          <a:noFill/>
        </p:spPr>
        <p:txBody>
          <a:bodyPr wrap="square" rtlCol="0">
            <a:spAutoFit/>
          </a:bodyPr>
          <a:lstStyle/>
          <a:p>
            <a:pPr>
              <a:lnSpc>
                <a:spcPct val="107000"/>
              </a:lnSpc>
              <a:spcAft>
                <a:spcPts val="800"/>
              </a:spcAft>
            </a:pPr>
            <a:r>
              <a:rPr lang="sl-SI" b="1">
                <a:ea typeface="Calibri" panose="020F0502020204030204" pitchFamily="34" charset="0"/>
                <a:cs typeface="Calibri" panose="020F0502020204030204" pitchFamily="34" charset="0"/>
              </a:rPr>
              <a:t>How did you feel when you received the Olympic gold medal? </a:t>
            </a:r>
            <a:endParaRPr lang="sl-SI" b="1">
              <a:ea typeface="Calibri" panose="020F0502020204030204" pitchFamily="34" charset="0"/>
              <a:cs typeface="Times New Roman" panose="02020603050405020304" pitchFamily="18" charset="0"/>
            </a:endParaRPr>
          </a:p>
          <a:p>
            <a:pPr>
              <a:lnSpc>
                <a:spcPct val="150000"/>
              </a:lnSpc>
              <a:spcAft>
                <a:spcPts val="800"/>
              </a:spcAft>
            </a:pPr>
            <a:r>
              <a:rPr lang="sl-SI">
                <a:ea typeface="Calibri" panose="020F0502020204030204" pitchFamily="34" charset="0"/>
                <a:cs typeface="Calibri" panose="020F0502020204030204" pitchFamily="34" charset="0"/>
              </a:rPr>
              <a:t>It felt great, full of joy and pride that I managed to concentrate several years of effort and work in cooperation with the team into the final performance at the Olympic Games and won. These are definitely the feelings that fill you up and make it worth persevering. </a:t>
            </a:r>
            <a:endParaRPr lang="sl-SI"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14677628"/>
      </p:ext>
    </p:extLst>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Slika 3" descr="Slika vsebuje tkanino, mizo, rdečo barvo in prt&#10;&#10;Opis je bil samodejno ustvarjen">
            <a:extLst>
              <a:ext uri="{FF2B5EF4-FFF2-40B4-BE49-F238E27FC236}">
                <a16:creationId xmlns:a16="http://schemas.microsoft.com/office/drawing/2014/main" id="{5C002EE5-E4FF-463C-8DAA-9AC0B6D407FF}"/>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278696" y="237744"/>
            <a:ext cx="12191979" cy="6857990"/>
          </a:xfrm>
          <a:prstGeom prst="rect">
            <a:avLst/>
          </a:prstGeom>
        </p:spPr>
      </p:pic>
      <p:sp>
        <p:nvSpPr>
          <p:cNvPr id="29" name="Pravokotnik 22">
            <a:extLst>
              <a:ext uri="{FF2B5EF4-FFF2-40B4-BE49-F238E27FC236}">
                <a16:creationId xmlns:a16="http://schemas.microsoft.com/office/drawing/2014/main" id="{F5380E9A-163E-4576-BCDD-0A450B7E909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79943" y="237744"/>
            <a:ext cx="7652977" cy="6382512"/>
          </a:xfrm>
          <a:prstGeom prst="rect">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Pravokotnik 24">
            <a:extLst>
              <a:ext uri="{FF2B5EF4-FFF2-40B4-BE49-F238E27FC236}">
                <a16:creationId xmlns:a16="http://schemas.microsoft.com/office/drawing/2014/main" id="{88DDEF77-9746-4D83-91F9-442A2487E66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17103" y="374904"/>
            <a:ext cx="7340156" cy="6108192"/>
          </a:xfrm>
          <a:prstGeom prst="rect">
            <a:avLst/>
          </a:prstGeom>
          <a:noFill/>
          <a:ln w="6350" cap="sq">
            <a:solidFill>
              <a:schemeClr val="tx1">
                <a:lumMod val="65000"/>
                <a:lumOff val="3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Naslov 1">
            <a:extLst>
              <a:ext uri="{FF2B5EF4-FFF2-40B4-BE49-F238E27FC236}">
                <a16:creationId xmlns:a16="http://schemas.microsoft.com/office/drawing/2014/main" id="{92C9295F-E638-4F61-AFE2-CF3E40556031}"/>
              </a:ext>
            </a:extLst>
          </p:cNvPr>
          <p:cNvSpPr>
            <a:spLocks noGrp="1"/>
          </p:cNvSpPr>
          <p:nvPr>
            <p:ph type="title"/>
          </p:nvPr>
        </p:nvSpPr>
        <p:spPr>
          <a:xfrm>
            <a:off x="4486311" y="507421"/>
            <a:ext cx="6843540" cy="598568"/>
          </a:xfrm>
        </p:spPr>
        <p:txBody>
          <a:bodyPr rtlCol="0">
            <a:normAutofit fontScale="90000"/>
          </a:bodyPr>
          <a:lstStyle/>
          <a:p>
            <a:r>
              <a:rPr lang="sl-SI" dirty="0"/>
              <a:t/>
            </a:r>
            <a:br>
              <a:rPr lang="sl-SI" dirty="0"/>
            </a:br>
            <a:endParaRPr lang="en-US" sz="1800" dirty="0">
              <a:solidFill>
                <a:schemeClr val="tx1">
                  <a:lumMod val="95000"/>
                  <a:lumOff val="5000"/>
                </a:schemeClr>
              </a:solidFill>
              <a:latin typeface="Arial Black" panose="020B0A04020102020204" pitchFamily="34" charset="0"/>
            </a:endParaRPr>
          </a:p>
        </p:txBody>
      </p:sp>
      <p:sp>
        <p:nvSpPr>
          <p:cNvPr id="6" name="PoljeZBesedilom 5"/>
          <p:cNvSpPr txBox="1"/>
          <p:nvPr/>
        </p:nvSpPr>
        <p:spPr>
          <a:xfrm>
            <a:off x="4702629" y="806705"/>
            <a:ext cx="6627222" cy="5770811"/>
          </a:xfrm>
          <a:prstGeom prst="rect">
            <a:avLst/>
          </a:prstGeom>
          <a:noFill/>
        </p:spPr>
        <p:txBody>
          <a:bodyPr wrap="square" rtlCol="0">
            <a:spAutoFit/>
          </a:bodyPr>
          <a:lstStyle/>
          <a:p>
            <a:r>
              <a:rPr lang="sl-SI" b="1" dirty="0" smtClean="0"/>
              <a:t>Do </a:t>
            </a:r>
            <a:r>
              <a:rPr lang="sl-SI" b="1" dirty="0" err="1"/>
              <a:t>you</a:t>
            </a:r>
            <a:r>
              <a:rPr lang="sl-SI" b="1" dirty="0"/>
              <a:t> notice </a:t>
            </a:r>
            <a:r>
              <a:rPr lang="sl-SI" b="1" dirty="0" err="1"/>
              <a:t>any</a:t>
            </a:r>
            <a:r>
              <a:rPr lang="sl-SI" b="1" dirty="0"/>
              <a:t> </a:t>
            </a:r>
            <a:r>
              <a:rPr lang="sl-SI" b="1" dirty="0" err="1"/>
              <a:t>changes</a:t>
            </a:r>
            <a:r>
              <a:rPr lang="sl-SI" b="1" dirty="0"/>
              <a:t> on </a:t>
            </a:r>
            <a:r>
              <a:rPr lang="sl-SI" b="1" dirty="0" err="1"/>
              <a:t>the</a:t>
            </a:r>
            <a:r>
              <a:rPr lang="sl-SI" b="1" dirty="0"/>
              <a:t> Sava </a:t>
            </a:r>
            <a:r>
              <a:rPr lang="sl-SI" b="1" dirty="0" err="1"/>
              <a:t>River</a:t>
            </a:r>
            <a:r>
              <a:rPr lang="sl-SI" b="1" dirty="0"/>
              <a:t> </a:t>
            </a:r>
            <a:r>
              <a:rPr lang="sl-SI" b="1" dirty="0" err="1"/>
              <a:t>over</a:t>
            </a:r>
            <a:r>
              <a:rPr lang="sl-SI" b="1" dirty="0"/>
              <a:t> </a:t>
            </a:r>
            <a:r>
              <a:rPr lang="sl-SI" b="1" dirty="0" err="1"/>
              <a:t>the</a:t>
            </a:r>
            <a:r>
              <a:rPr lang="sl-SI" b="1" dirty="0"/>
              <a:t> </a:t>
            </a:r>
            <a:r>
              <a:rPr lang="sl-SI" b="1" dirty="0" err="1"/>
              <a:t>years</a:t>
            </a:r>
            <a:r>
              <a:rPr lang="sl-SI" b="1" dirty="0"/>
              <a:t> (in </a:t>
            </a:r>
            <a:r>
              <a:rPr lang="sl-SI" b="1" dirty="0" err="1"/>
              <a:t>terms</a:t>
            </a:r>
            <a:r>
              <a:rPr lang="sl-SI" b="1" dirty="0"/>
              <a:t> </a:t>
            </a:r>
            <a:r>
              <a:rPr lang="sl-SI" b="1" dirty="0" err="1"/>
              <a:t>of</a:t>
            </a:r>
            <a:r>
              <a:rPr lang="sl-SI" b="1" dirty="0"/>
              <a:t> </a:t>
            </a:r>
            <a:r>
              <a:rPr lang="sl-SI" b="1" dirty="0" err="1"/>
              <a:t>pollution</a:t>
            </a:r>
            <a:r>
              <a:rPr lang="sl-SI" b="1" dirty="0"/>
              <a:t>, </a:t>
            </a:r>
            <a:r>
              <a:rPr lang="sl-SI" b="1" dirty="0" err="1"/>
              <a:t>traffic</a:t>
            </a:r>
            <a:r>
              <a:rPr lang="sl-SI" b="1" dirty="0"/>
              <a:t>, </a:t>
            </a:r>
            <a:r>
              <a:rPr lang="sl-SI" b="1" dirty="0" err="1"/>
              <a:t>sports</a:t>
            </a:r>
            <a:r>
              <a:rPr lang="sl-SI" b="1" dirty="0"/>
              <a:t> </a:t>
            </a:r>
            <a:r>
              <a:rPr lang="sl-SI" b="1" dirty="0" err="1"/>
              <a:t>use</a:t>
            </a:r>
            <a:r>
              <a:rPr lang="sl-SI" b="1" dirty="0"/>
              <a:t>, </a:t>
            </a:r>
            <a:r>
              <a:rPr lang="sl-SI" b="1" dirty="0" err="1"/>
              <a:t>local</a:t>
            </a:r>
            <a:r>
              <a:rPr lang="sl-SI" b="1" dirty="0"/>
              <a:t> </a:t>
            </a:r>
            <a:r>
              <a:rPr lang="sl-SI" b="1" dirty="0" err="1"/>
              <a:t>people's</a:t>
            </a:r>
            <a:r>
              <a:rPr lang="sl-SI" b="1" dirty="0"/>
              <a:t> </a:t>
            </a:r>
            <a:r>
              <a:rPr lang="sl-SI" b="1" dirty="0" err="1"/>
              <a:t>attitude</a:t>
            </a:r>
            <a:r>
              <a:rPr lang="sl-SI" b="1" dirty="0"/>
              <a:t> </a:t>
            </a:r>
            <a:r>
              <a:rPr lang="sl-SI" b="1" dirty="0" err="1"/>
              <a:t>towards</a:t>
            </a:r>
            <a:r>
              <a:rPr lang="sl-SI" b="1" dirty="0"/>
              <a:t> </a:t>
            </a:r>
            <a:r>
              <a:rPr lang="sl-SI" b="1" dirty="0" err="1"/>
              <a:t>the</a:t>
            </a:r>
            <a:r>
              <a:rPr lang="sl-SI" b="1" dirty="0"/>
              <a:t> </a:t>
            </a:r>
            <a:r>
              <a:rPr lang="sl-SI" b="1" dirty="0" err="1"/>
              <a:t>river</a:t>
            </a:r>
            <a:r>
              <a:rPr lang="sl-SI" b="1" dirty="0"/>
              <a:t>, </a:t>
            </a:r>
            <a:r>
              <a:rPr lang="sl-SI" b="1" dirty="0" err="1"/>
              <a:t>etc</a:t>
            </a:r>
            <a:r>
              <a:rPr lang="sl-SI" b="1" dirty="0" smtClean="0"/>
              <a:t>.)?</a:t>
            </a:r>
          </a:p>
          <a:p>
            <a:endParaRPr lang="sl-SI" dirty="0"/>
          </a:p>
          <a:p>
            <a:pPr>
              <a:lnSpc>
                <a:spcPct val="150000"/>
              </a:lnSpc>
            </a:pPr>
            <a:r>
              <a:rPr lang="sl-SI" dirty="0"/>
              <a:t>I </a:t>
            </a:r>
            <a:r>
              <a:rPr lang="sl-SI" dirty="0" err="1"/>
              <a:t>think</a:t>
            </a:r>
            <a:r>
              <a:rPr lang="sl-SI" dirty="0"/>
              <a:t> </a:t>
            </a:r>
            <a:r>
              <a:rPr lang="sl-SI" dirty="0" err="1"/>
              <a:t>that</a:t>
            </a:r>
            <a:r>
              <a:rPr lang="sl-SI" dirty="0"/>
              <a:t> </a:t>
            </a:r>
            <a:r>
              <a:rPr lang="sl-SI" dirty="0" err="1"/>
              <a:t>the</a:t>
            </a:r>
            <a:r>
              <a:rPr lang="sl-SI" dirty="0"/>
              <a:t> </a:t>
            </a:r>
            <a:r>
              <a:rPr lang="sl-SI" dirty="0" err="1"/>
              <a:t>attitude</a:t>
            </a:r>
            <a:r>
              <a:rPr lang="sl-SI" dirty="0"/>
              <a:t> </a:t>
            </a:r>
            <a:r>
              <a:rPr lang="sl-SI" dirty="0" err="1"/>
              <a:t>of</a:t>
            </a:r>
            <a:r>
              <a:rPr lang="sl-SI" dirty="0"/>
              <a:t> </a:t>
            </a:r>
            <a:r>
              <a:rPr lang="sl-SI" dirty="0" err="1"/>
              <a:t>the</a:t>
            </a:r>
            <a:r>
              <a:rPr lang="sl-SI" dirty="0"/>
              <a:t> </a:t>
            </a:r>
            <a:r>
              <a:rPr lang="sl-SI" dirty="0" err="1"/>
              <a:t>local</a:t>
            </a:r>
            <a:r>
              <a:rPr lang="sl-SI" dirty="0"/>
              <a:t> </a:t>
            </a:r>
            <a:r>
              <a:rPr lang="sl-SI" dirty="0" err="1"/>
              <a:t>people</a:t>
            </a:r>
            <a:r>
              <a:rPr lang="sl-SI" dirty="0"/>
              <a:t> </a:t>
            </a:r>
            <a:r>
              <a:rPr lang="sl-SI" dirty="0" err="1"/>
              <a:t>towards</a:t>
            </a:r>
            <a:r>
              <a:rPr lang="sl-SI" dirty="0"/>
              <a:t> </a:t>
            </a:r>
            <a:r>
              <a:rPr lang="sl-SI" dirty="0" err="1"/>
              <a:t>the</a:t>
            </a:r>
            <a:r>
              <a:rPr lang="sl-SI" dirty="0"/>
              <a:t> Sava </a:t>
            </a:r>
            <a:r>
              <a:rPr lang="sl-SI" dirty="0" err="1"/>
              <a:t>river</a:t>
            </a:r>
            <a:r>
              <a:rPr lang="sl-SI" dirty="0"/>
              <a:t> is </a:t>
            </a:r>
            <a:r>
              <a:rPr lang="sl-SI" dirty="0" err="1"/>
              <a:t>good</a:t>
            </a:r>
            <a:r>
              <a:rPr lang="sl-SI" dirty="0"/>
              <a:t> </a:t>
            </a:r>
            <a:r>
              <a:rPr lang="sl-SI" dirty="0" err="1"/>
              <a:t>and</a:t>
            </a:r>
            <a:r>
              <a:rPr lang="sl-SI" dirty="0"/>
              <a:t> </a:t>
            </a:r>
            <a:r>
              <a:rPr lang="sl-SI" dirty="0" err="1"/>
              <a:t>that</a:t>
            </a:r>
            <a:r>
              <a:rPr lang="sl-SI" dirty="0"/>
              <a:t> </a:t>
            </a:r>
            <a:r>
              <a:rPr lang="sl-SI" dirty="0" err="1"/>
              <a:t>the</a:t>
            </a:r>
            <a:r>
              <a:rPr lang="sl-SI" dirty="0"/>
              <a:t> </a:t>
            </a:r>
            <a:r>
              <a:rPr lang="sl-SI" dirty="0" err="1"/>
              <a:t>initiative</a:t>
            </a:r>
            <a:r>
              <a:rPr lang="sl-SI" dirty="0"/>
              <a:t> </a:t>
            </a:r>
            <a:r>
              <a:rPr lang="sl-SI" dirty="0" err="1"/>
              <a:t>of</a:t>
            </a:r>
            <a:r>
              <a:rPr lang="sl-SI" dirty="0"/>
              <a:t> </a:t>
            </a:r>
            <a:r>
              <a:rPr lang="sl-SI" dirty="0" err="1"/>
              <a:t>each</a:t>
            </a:r>
            <a:r>
              <a:rPr lang="sl-SI" dirty="0"/>
              <a:t> </a:t>
            </a:r>
            <a:r>
              <a:rPr lang="sl-SI" dirty="0" err="1"/>
              <a:t>individual</a:t>
            </a:r>
            <a:r>
              <a:rPr lang="sl-SI" dirty="0"/>
              <a:t> is </a:t>
            </a:r>
            <a:r>
              <a:rPr lang="sl-SI" dirty="0" err="1"/>
              <a:t>important</a:t>
            </a:r>
            <a:r>
              <a:rPr lang="sl-SI" dirty="0"/>
              <a:t> in </a:t>
            </a:r>
            <a:r>
              <a:rPr lang="sl-SI" dirty="0" err="1"/>
              <a:t>keeping</a:t>
            </a:r>
            <a:r>
              <a:rPr lang="sl-SI" dirty="0"/>
              <a:t> </a:t>
            </a:r>
            <a:r>
              <a:rPr lang="sl-SI" dirty="0" err="1"/>
              <a:t>the</a:t>
            </a:r>
            <a:r>
              <a:rPr lang="sl-SI" dirty="0"/>
              <a:t> </a:t>
            </a:r>
            <a:r>
              <a:rPr lang="sl-SI" dirty="0" err="1"/>
              <a:t>river</a:t>
            </a:r>
            <a:r>
              <a:rPr lang="sl-SI" dirty="0"/>
              <a:t> </a:t>
            </a:r>
            <a:r>
              <a:rPr lang="sl-SI" dirty="0" err="1"/>
              <a:t>clean</a:t>
            </a:r>
            <a:r>
              <a:rPr lang="sl-SI" dirty="0"/>
              <a:t>. </a:t>
            </a:r>
            <a:r>
              <a:rPr lang="sl-SI" dirty="0" err="1"/>
              <a:t>Throughout</a:t>
            </a:r>
            <a:r>
              <a:rPr lang="sl-SI" dirty="0"/>
              <a:t> </a:t>
            </a:r>
            <a:r>
              <a:rPr lang="sl-SI" dirty="0" err="1"/>
              <a:t>the</a:t>
            </a:r>
            <a:r>
              <a:rPr lang="sl-SI" dirty="0"/>
              <a:t> </a:t>
            </a:r>
            <a:r>
              <a:rPr lang="sl-SI" dirty="0" err="1"/>
              <a:t>years</a:t>
            </a:r>
            <a:r>
              <a:rPr lang="sl-SI" dirty="0"/>
              <a:t>, </a:t>
            </a:r>
            <a:r>
              <a:rPr lang="sl-SI" dirty="0" err="1"/>
              <a:t>kayakers</a:t>
            </a:r>
            <a:r>
              <a:rPr lang="sl-SI" dirty="0"/>
              <a:t> </a:t>
            </a:r>
            <a:r>
              <a:rPr lang="sl-SI" dirty="0" err="1"/>
              <a:t>have</a:t>
            </a:r>
            <a:r>
              <a:rPr lang="sl-SI" dirty="0"/>
              <a:t> </a:t>
            </a:r>
            <a:r>
              <a:rPr lang="sl-SI" dirty="0" err="1"/>
              <a:t>also</a:t>
            </a:r>
            <a:r>
              <a:rPr lang="sl-SI" dirty="0"/>
              <a:t> </a:t>
            </a:r>
            <a:r>
              <a:rPr lang="sl-SI" dirty="0" err="1"/>
              <a:t>been</a:t>
            </a:r>
            <a:r>
              <a:rPr lang="sl-SI" dirty="0"/>
              <a:t> </a:t>
            </a:r>
            <a:r>
              <a:rPr lang="sl-SI" dirty="0" err="1"/>
              <a:t>trying</a:t>
            </a:r>
            <a:r>
              <a:rPr lang="sl-SI" dirty="0"/>
              <a:t> to </a:t>
            </a:r>
            <a:r>
              <a:rPr lang="sl-SI" dirty="0" err="1"/>
              <a:t>keep</a:t>
            </a:r>
            <a:r>
              <a:rPr lang="sl-SI" dirty="0"/>
              <a:t> </a:t>
            </a:r>
            <a:r>
              <a:rPr lang="sl-SI" dirty="0" err="1"/>
              <a:t>the</a:t>
            </a:r>
            <a:r>
              <a:rPr lang="sl-SI" dirty="0"/>
              <a:t> </a:t>
            </a:r>
            <a:r>
              <a:rPr lang="sl-SI" dirty="0" err="1"/>
              <a:t>waters</a:t>
            </a:r>
            <a:r>
              <a:rPr lang="sl-SI" dirty="0"/>
              <a:t> </a:t>
            </a:r>
            <a:r>
              <a:rPr lang="sl-SI" dirty="0" err="1"/>
              <a:t>clean</a:t>
            </a:r>
            <a:r>
              <a:rPr lang="sl-SI" dirty="0"/>
              <a:t>, </a:t>
            </a:r>
            <a:r>
              <a:rPr lang="sl-SI" dirty="0" err="1"/>
              <a:t>including</a:t>
            </a:r>
            <a:r>
              <a:rPr lang="sl-SI" dirty="0"/>
              <a:t> </a:t>
            </a:r>
            <a:r>
              <a:rPr lang="sl-SI" dirty="0" err="1"/>
              <a:t>through</a:t>
            </a:r>
            <a:r>
              <a:rPr lang="sl-SI" dirty="0"/>
              <a:t> </a:t>
            </a:r>
            <a:r>
              <a:rPr lang="sl-SI" dirty="0" err="1"/>
              <a:t>various</a:t>
            </a:r>
            <a:r>
              <a:rPr lang="sl-SI" dirty="0"/>
              <a:t> </a:t>
            </a:r>
            <a:r>
              <a:rPr lang="sl-SI" dirty="0" err="1"/>
              <a:t>river</a:t>
            </a:r>
            <a:r>
              <a:rPr lang="sl-SI" dirty="0"/>
              <a:t> </a:t>
            </a:r>
            <a:r>
              <a:rPr lang="sl-SI" dirty="0" err="1"/>
              <a:t>and</a:t>
            </a:r>
            <a:r>
              <a:rPr lang="sl-SI" dirty="0"/>
              <a:t> </a:t>
            </a:r>
            <a:r>
              <a:rPr lang="sl-SI" dirty="0" err="1"/>
              <a:t>riverbank</a:t>
            </a:r>
            <a:r>
              <a:rPr lang="sl-SI" dirty="0"/>
              <a:t> </a:t>
            </a:r>
            <a:r>
              <a:rPr lang="sl-SI" dirty="0" err="1"/>
              <a:t>clean</a:t>
            </a:r>
            <a:r>
              <a:rPr lang="sl-SI" dirty="0"/>
              <a:t>-up </a:t>
            </a:r>
            <a:r>
              <a:rPr lang="sl-SI" dirty="0" err="1"/>
              <a:t>events</a:t>
            </a:r>
            <a:r>
              <a:rPr lang="sl-SI" dirty="0"/>
              <a:t>, </a:t>
            </a:r>
            <a:r>
              <a:rPr lang="sl-SI" dirty="0" err="1"/>
              <a:t>which</a:t>
            </a:r>
            <a:r>
              <a:rPr lang="sl-SI" dirty="0"/>
              <a:t> </a:t>
            </a:r>
            <a:r>
              <a:rPr lang="sl-SI" dirty="0" err="1"/>
              <a:t>our</a:t>
            </a:r>
            <a:r>
              <a:rPr lang="sl-SI" dirty="0"/>
              <a:t> </a:t>
            </a:r>
            <a:r>
              <a:rPr lang="sl-SI" dirty="0" err="1"/>
              <a:t>clubs</a:t>
            </a:r>
            <a:r>
              <a:rPr lang="sl-SI" dirty="0"/>
              <a:t> </a:t>
            </a:r>
            <a:r>
              <a:rPr lang="sl-SI" dirty="0" err="1"/>
              <a:t>organise</a:t>
            </a:r>
            <a:r>
              <a:rPr lang="sl-SI" dirty="0"/>
              <a:t> </a:t>
            </a:r>
            <a:r>
              <a:rPr lang="sl-SI" dirty="0" err="1"/>
              <a:t>all</a:t>
            </a:r>
            <a:r>
              <a:rPr lang="sl-SI" dirty="0"/>
              <a:t> </a:t>
            </a:r>
            <a:r>
              <a:rPr lang="sl-SI" dirty="0" err="1"/>
              <a:t>over</a:t>
            </a:r>
            <a:r>
              <a:rPr lang="sl-SI" dirty="0"/>
              <a:t> </a:t>
            </a:r>
            <a:r>
              <a:rPr lang="sl-SI" dirty="0" err="1"/>
              <a:t>Slovenia</a:t>
            </a:r>
            <a:r>
              <a:rPr lang="sl-SI" dirty="0"/>
              <a:t>. </a:t>
            </a:r>
            <a:r>
              <a:rPr lang="sl-SI" dirty="0" err="1"/>
              <a:t>And</a:t>
            </a:r>
            <a:r>
              <a:rPr lang="sl-SI" dirty="0"/>
              <a:t> </a:t>
            </a:r>
            <a:r>
              <a:rPr lang="sl-SI" dirty="0" err="1"/>
              <a:t>yes</a:t>
            </a:r>
            <a:r>
              <a:rPr lang="sl-SI" dirty="0"/>
              <a:t>, I </a:t>
            </a:r>
            <a:r>
              <a:rPr lang="sl-SI" dirty="0" err="1"/>
              <a:t>think</a:t>
            </a:r>
            <a:r>
              <a:rPr lang="sl-SI" dirty="0"/>
              <a:t> </a:t>
            </a:r>
            <a:r>
              <a:rPr lang="sl-SI" dirty="0" err="1"/>
              <a:t>that</a:t>
            </a:r>
            <a:r>
              <a:rPr lang="sl-SI" dirty="0"/>
              <a:t> </a:t>
            </a:r>
            <a:r>
              <a:rPr lang="sl-SI" dirty="0" err="1"/>
              <a:t>awareness</a:t>
            </a:r>
            <a:r>
              <a:rPr lang="sl-SI" dirty="0"/>
              <a:t> </a:t>
            </a:r>
            <a:r>
              <a:rPr lang="sl-SI" dirty="0" err="1"/>
              <a:t>raising</a:t>
            </a:r>
            <a:r>
              <a:rPr lang="sl-SI" dirty="0"/>
              <a:t> </a:t>
            </a:r>
            <a:r>
              <a:rPr lang="sl-SI" dirty="0" err="1"/>
              <a:t>and</a:t>
            </a:r>
            <a:r>
              <a:rPr lang="sl-SI" dirty="0"/>
              <a:t> </a:t>
            </a:r>
            <a:r>
              <a:rPr lang="sl-SI" dirty="0" err="1"/>
              <a:t>the</a:t>
            </a:r>
            <a:r>
              <a:rPr lang="sl-SI" dirty="0"/>
              <a:t> </a:t>
            </a:r>
            <a:r>
              <a:rPr lang="sl-SI" dirty="0" err="1"/>
              <a:t>preservation</a:t>
            </a:r>
            <a:r>
              <a:rPr lang="sl-SI" dirty="0"/>
              <a:t> </a:t>
            </a:r>
            <a:r>
              <a:rPr lang="sl-SI" dirty="0" err="1"/>
              <a:t>of</a:t>
            </a:r>
            <a:r>
              <a:rPr lang="sl-SI" dirty="0"/>
              <a:t> </a:t>
            </a:r>
            <a:r>
              <a:rPr lang="sl-SI" dirty="0" err="1"/>
              <a:t>clean</a:t>
            </a:r>
            <a:r>
              <a:rPr lang="sl-SI" dirty="0"/>
              <a:t> </a:t>
            </a:r>
            <a:r>
              <a:rPr lang="sl-SI" dirty="0" err="1"/>
              <a:t>waters</a:t>
            </a:r>
            <a:r>
              <a:rPr lang="sl-SI" dirty="0"/>
              <a:t> is </a:t>
            </a:r>
            <a:r>
              <a:rPr lang="sl-SI" dirty="0" err="1"/>
              <a:t>well</a:t>
            </a:r>
            <a:r>
              <a:rPr lang="sl-SI" dirty="0"/>
              <a:t> </a:t>
            </a:r>
            <a:r>
              <a:rPr lang="sl-SI" dirty="0" err="1"/>
              <a:t>maintained</a:t>
            </a:r>
            <a:r>
              <a:rPr lang="sl-SI" dirty="0"/>
              <a:t> </a:t>
            </a:r>
            <a:r>
              <a:rPr lang="sl-SI" dirty="0" err="1"/>
              <a:t>across</a:t>
            </a:r>
            <a:r>
              <a:rPr lang="sl-SI" dirty="0"/>
              <a:t> </a:t>
            </a:r>
            <a:r>
              <a:rPr lang="sl-SI" dirty="0" err="1"/>
              <a:t>Slovenia</a:t>
            </a:r>
            <a:r>
              <a:rPr lang="sl-SI" dirty="0"/>
              <a:t>. </a:t>
            </a:r>
            <a:r>
              <a:rPr lang="sl-SI" dirty="0" err="1"/>
              <a:t>And</a:t>
            </a:r>
            <a:r>
              <a:rPr lang="sl-SI" dirty="0"/>
              <a:t> it is </a:t>
            </a:r>
            <a:r>
              <a:rPr lang="sl-SI" dirty="0" err="1"/>
              <a:t>true</a:t>
            </a:r>
            <a:r>
              <a:rPr lang="sl-SI" dirty="0"/>
              <a:t> </a:t>
            </a:r>
            <a:r>
              <a:rPr lang="sl-SI" dirty="0" err="1"/>
              <a:t>that</a:t>
            </a:r>
            <a:r>
              <a:rPr lang="sl-SI" dirty="0"/>
              <a:t> </a:t>
            </a:r>
            <a:r>
              <a:rPr lang="sl-SI" dirty="0" err="1"/>
              <a:t>there</a:t>
            </a:r>
            <a:r>
              <a:rPr lang="sl-SI" dirty="0"/>
              <a:t> are </a:t>
            </a:r>
            <a:r>
              <a:rPr lang="sl-SI" dirty="0" err="1"/>
              <a:t>still</a:t>
            </a:r>
            <a:r>
              <a:rPr lang="sl-SI" dirty="0"/>
              <a:t> a lot </a:t>
            </a:r>
            <a:r>
              <a:rPr lang="sl-SI" dirty="0" err="1"/>
              <a:t>of</a:t>
            </a:r>
            <a:r>
              <a:rPr lang="sl-SI" dirty="0"/>
              <a:t> </a:t>
            </a:r>
            <a:r>
              <a:rPr lang="sl-SI" dirty="0" err="1"/>
              <a:t>bathers</a:t>
            </a:r>
            <a:r>
              <a:rPr lang="sl-SI" dirty="0"/>
              <a:t> on </a:t>
            </a:r>
            <a:r>
              <a:rPr lang="sl-SI" dirty="0" err="1"/>
              <a:t>the</a:t>
            </a:r>
            <a:r>
              <a:rPr lang="sl-SI" dirty="0"/>
              <a:t> Sava </a:t>
            </a:r>
            <a:r>
              <a:rPr lang="sl-SI" dirty="0" err="1"/>
              <a:t>river</a:t>
            </a:r>
            <a:r>
              <a:rPr lang="sl-SI" dirty="0"/>
              <a:t> in </a:t>
            </a:r>
            <a:r>
              <a:rPr lang="sl-SI" dirty="0" err="1"/>
              <a:t>the</a:t>
            </a:r>
            <a:r>
              <a:rPr lang="sl-SI" dirty="0"/>
              <a:t> </a:t>
            </a:r>
            <a:r>
              <a:rPr lang="sl-SI" dirty="0" err="1"/>
              <a:t>summer</a:t>
            </a:r>
            <a:r>
              <a:rPr lang="sl-SI" dirty="0"/>
              <a:t>, </a:t>
            </a:r>
            <a:r>
              <a:rPr lang="sl-SI" dirty="0" err="1"/>
              <a:t>which</a:t>
            </a:r>
            <a:r>
              <a:rPr lang="sl-SI" dirty="0"/>
              <a:t> </a:t>
            </a:r>
            <a:r>
              <a:rPr lang="sl-SI" dirty="0" err="1"/>
              <a:t>means</a:t>
            </a:r>
            <a:r>
              <a:rPr lang="sl-SI" dirty="0"/>
              <a:t> </a:t>
            </a:r>
            <a:r>
              <a:rPr lang="sl-SI" dirty="0" err="1"/>
              <a:t>that</a:t>
            </a:r>
            <a:r>
              <a:rPr lang="sl-SI" dirty="0"/>
              <a:t> </a:t>
            </a:r>
            <a:r>
              <a:rPr lang="sl-SI" dirty="0" err="1"/>
              <a:t>we</a:t>
            </a:r>
            <a:r>
              <a:rPr lang="sl-SI" dirty="0"/>
              <a:t> </a:t>
            </a:r>
            <a:r>
              <a:rPr lang="sl-SI" dirty="0" err="1"/>
              <a:t>still</a:t>
            </a:r>
            <a:r>
              <a:rPr lang="sl-SI" dirty="0"/>
              <a:t> </a:t>
            </a:r>
            <a:r>
              <a:rPr lang="sl-SI" dirty="0" err="1"/>
              <a:t>have</a:t>
            </a:r>
            <a:r>
              <a:rPr lang="sl-SI" dirty="0"/>
              <a:t> </a:t>
            </a:r>
            <a:r>
              <a:rPr lang="sl-SI" dirty="0" err="1"/>
              <a:t>fairly</a:t>
            </a:r>
            <a:r>
              <a:rPr lang="sl-SI" dirty="0"/>
              <a:t> </a:t>
            </a:r>
            <a:r>
              <a:rPr lang="sl-SI" dirty="0" err="1"/>
              <a:t>clean</a:t>
            </a:r>
            <a:r>
              <a:rPr lang="sl-SI" dirty="0"/>
              <a:t> </a:t>
            </a:r>
            <a:r>
              <a:rPr lang="sl-SI" dirty="0" err="1"/>
              <a:t>rivers</a:t>
            </a:r>
            <a:r>
              <a:rPr lang="sl-SI" dirty="0"/>
              <a:t>. </a:t>
            </a:r>
            <a:r>
              <a:rPr lang="sl-SI" dirty="0" err="1"/>
              <a:t>However</a:t>
            </a:r>
            <a:r>
              <a:rPr lang="sl-SI" dirty="0"/>
              <a:t>, as </a:t>
            </a:r>
            <a:r>
              <a:rPr lang="sl-SI" dirty="0" err="1"/>
              <a:t>rivers</a:t>
            </a:r>
            <a:r>
              <a:rPr lang="sl-SI" dirty="0"/>
              <a:t> </a:t>
            </a:r>
            <a:r>
              <a:rPr lang="sl-SI" dirty="0" err="1"/>
              <a:t>can</a:t>
            </a:r>
            <a:r>
              <a:rPr lang="sl-SI" dirty="0"/>
              <a:t> be </a:t>
            </a:r>
            <a:r>
              <a:rPr lang="sl-SI" dirty="0" err="1"/>
              <a:t>very</a:t>
            </a:r>
            <a:r>
              <a:rPr lang="sl-SI" dirty="0"/>
              <a:t> </a:t>
            </a:r>
            <a:r>
              <a:rPr lang="sl-SI" dirty="0" err="1"/>
              <a:t>unpredictable</a:t>
            </a:r>
            <a:r>
              <a:rPr lang="sl-SI" dirty="0"/>
              <a:t>, it is </a:t>
            </a:r>
            <a:r>
              <a:rPr lang="sl-SI" dirty="0" err="1"/>
              <a:t>important</a:t>
            </a:r>
            <a:r>
              <a:rPr lang="sl-SI" dirty="0"/>
              <a:t> to be </a:t>
            </a:r>
            <a:r>
              <a:rPr lang="sl-SI" dirty="0" err="1"/>
              <a:t>responsible</a:t>
            </a:r>
            <a:r>
              <a:rPr lang="sl-SI" dirty="0"/>
              <a:t> </a:t>
            </a:r>
            <a:r>
              <a:rPr lang="sl-SI" dirty="0" err="1"/>
              <a:t>and</a:t>
            </a:r>
            <a:r>
              <a:rPr lang="sl-SI" dirty="0"/>
              <a:t> </a:t>
            </a:r>
            <a:r>
              <a:rPr lang="sl-SI" dirty="0" err="1"/>
              <a:t>respectful</a:t>
            </a:r>
            <a:r>
              <a:rPr lang="sl-SI" dirty="0"/>
              <a:t> </a:t>
            </a:r>
            <a:r>
              <a:rPr lang="sl-SI" dirty="0" err="1"/>
              <a:t>with</a:t>
            </a:r>
            <a:r>
              <a:rPr lang="sl-SI" dirty="0"/>
              <a:t> </a:t>
            </a:r>
            <a:r>
              <a:rPr lang="sl-SI" dirty="0" err="1"/>
              <a:t>our</a:t>
            </a:r>
            <a:r>
              <a:rPr lang="sl-SI" dirty="0"/>
              <a:t> </a:t>
            </a:r>
            <a:r>
              <a:rPr lang="sl-SI" dirty="0" err="1"/>
              <a:t>activities</a:t>
            </a:r>
            <a:r>
              <a:rPr lang="sl-SI" dirty="0"/>
              <a:t> on </a:t>
            </a:r>
            <a:r>
              <a:rPr lang="sl-SI" dirty="0" err="1"/>
              <a:t>and</a:t>
            </a:r>
            <a:r>
              <a:rPr lang="sl-SI" dirty="0"/>
              <a:t> in </a:t>
            </a:r>
            <a:r>
              <a:rPr lang="sl-SI" dirty="0" err="1"/>
              <a:t>the</a:t>
            </a:r>
            <a:r>
              <a:rPr lang="sl-SI" dirty="0"/>
              <a:t> </a:t>
            </a:r>
            <a:r>
              <a:rPr lang="sl-SI" dirty="0" err="1"/>
              <a:t>river</a:t>
            </a:r>
            <a:r>
              <a:rPr lang="sl-SI" dirty="0"/>
              <a:t>.</a:t>
            </a:r>
          </a:p>
        </p:txBody>
      </p:sp>
    </p:spTree>
    <p:extLst>
      <p:ext uri="{BB962C8B-B14F-4D97-AF65-F5344CB8AC3E}">
        <p14:creationId xmlns:p14="http://schemas.microsoft.com/office/powerpoint/2010/main" val="2252224034"/>
      </p:ext>
    </p:extLst>
  </p:cSld>
  <p:clrMapOvr>
    <a:overrideClrMapping bg1="lt1" tx1="dk1" bg2="lt2" tx2="dk2" accent1="accent1" accent2="accent2" accent3="accent3" accent4="accent4" accent5="accent5" accent6="accent6" hlink="hlink" folHlink="folHlink"/>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VTI">
  <a:themeElements>
    <a:clrScheme name="Modra">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Savon">
      <a:majorFont>
        <a:latin typeface="Avenir Next LT Pro Light"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venir Next LT Pro"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Office_41799037_TF56410444" id="{0DA59A23-A62D-4641-9DA3-6ABC9C74113B}" vid="{7DD40D30-D74C-4073-9EAB-0F98B4E9F0C5}"/>
    </a:ext>
  </a:extLst>
</a:theme>
</file>

<file path=ppt/theme/theme2.xml><?xml version="1.0" encoding="utf-8"?>
<a:theme xmlns:a="http://schemas.openxmlformats.org/drawingml/2006/main" name="Officeova 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ova 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{DBC2D19C-0079-4322-A1B0-C90914D9CC0D}tf56410444_win32</Template>
  <TotalTime>959</TotalTime>
  <Words>653</Words>
  <Application>Microsoft Office PowerPoint</Application>
  <PresentationFormat>Širokozaslonsko</PresentationFormat>
  <Paragraphs>36</Paragraphs>
  <Slides>10</Slides>
  <Notes>0</Notes>
  <HiddenSlides>0</HiddenSlides>
  <MMClips>0</MMClips>
  <ScaleCrop>false</ScaleCrop>
  <HeadingPairs>
    <vt:vector size="6" baseType="variant">
      <vt:variant>
        <vt:lpstr>Uporabljene pisave</vt:lpstr>
      </vt:variant>
      <vt:variant>
        <vt:i4>8</vt:i4>
      </vt:variant>
      <vt:variant>
        <vt:lpstr>Tema</vt:lpstr>
      </vt:variant>
      <vt:variant>
        <vt:i4>1</vt:i4>
      </vt:variant>
      <vt:variant>
        <vt:lpstr>Naslovi diapozitivov</vt:lpstr>
      </vt:variant>
      <vt:variant>
        <vt:i4>10</vt:i4>
      </vt:variant>
    </vt:vector>
  </HeadingPairs>
  <TitlesOfParts>
    <vt:vector size="19" baseType="lpstr">
      <vt:lpstr>Aharoni</vt:lpstr>
      <vt:lpstr>Arial</vt:lpstr>
      <vt:lpstr>Arial Black</vt:lpstr>
      <vt:lpstr>Avenir Next LT Pro</vt:lpstr>
      <vt:lpstr>Avenir Next LT Pro Light</vt:lpstr>
      <vt:lpstr>Calibri</vt:lpstr>
      <vt:lpstr>Garamond</vt:lpstr>
      <vt:lpstr>Times New Roman</vt:lpstr>
      <vt:lpstr>SavonVTI</vt:lpstr>
      <vt:lpstr>the waters around us</vt:lpstr>
      <vt:lpstr>LOCAL WATERCOURSES</vt:lpstr>
      <vt:lpstr>BLACK SPOTS ON THE SAVA AND GAMELJŠČICA RIVERS</vt:lpstr>
      <vt:lpstr>GAMELJŠČICA:</vt:lpstr>
      <vt:lpstr>BENJAMIN SAVŠEK (slovenian canoeist, Olympic gold medallist) </vt:lpstr>
      <vt:lpstr>INTERVIEW WITH THE GOLD MEDALIST OF THE OLYMPIC GAMES IN TOKYO, BENJAMIN SAVŠEK. </vt:lpstr>
      <vt:lpstr>             How did you train on the Sava and how many times a week were you there?  When I was at school I was always at training in the afternoon. Every day from Monday to Friday. On weekends we had competitions or training on different rivers in Slovenia. I had a great group of friends in the club. So in the early days, we learnt wild water slalom through playing and by accumulating miles on the rivers and the sea. Today, as a top athlete, I do two training sessions a day on the Sava River, where I have the best conditions for good training.  </vt:lpstr>
      <vt:lpstr>               </vt:lpstr>
      <vt:lpstr> </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waters around us</dc:title>
  <dc:creator>Marusa Malovrh</dc:creator>
  <cp:lastModifiedBy>Ester</cp:lastModifiedBy>
  <cp:revision>20</cp:revision>
  <dcterms:created xsi:type="dcterms:W3CDTF">2022-02-13T16:52:00Z</dcterms:created>
  <dcterms:modified xsi:type="dcterms:W3CDTF">2022-03-18T08:58:16Z</dcterms:modified>
</cp:coreProperties>
</file>