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65" r:id="rId4"/>
    <p:sldId id="257" r:id="rId5"/>
    <p:sldId id="258" r:id="rId6"/>
    <p:sldId id="259" r:id="rId7"/>
    <p:sldId id="260" r:id="rId8"/>
    <p:sldId id="261" r:id="rId9"/>
    <p:sldId id="262" r:id="rId10"/>
    <p:sldId id="266" r:id="rId11"/>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ivzeti razdelek" id="{496F3F64-AFED-47D9-B797-59EFC4A5C7F5}">
          <p14:sldIdLst>
            <p14:sldId id="256"/>
            <p14:sldId id="264"/>
            <p14:sldId id="265"/>
            <p14:sldId id="257"/>
            <p14:sldId id="258"/>
          </p14:sldIdLst>
        </p14:section>
        <p14:section name="Odsek brez naslova" id="{040EA30C-DAA7-46AE-B0B6-0E4F0B4B7A7B}">
          <p14:sldIdLst>
            <p14:sldId id="259"/>
            <p14:sldId id="260"/>
            <p14:sldId id="261"/>
            <p14:sldId id="262"/>
            <p14:sldId id="26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B628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106" d="100"/>
          <a:sy n="106" d="100"/>
        </p:scale>
        <p:origin x="732"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2B574EC-81BE-DFD5-D853-44B89497561A}"/>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E07B2AA8-E5AA-473D-4448-EBF3C8AB87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70B2494E-9281-42BF-F39F-43FFB4D8EFA2}"/>
              </a:ext>
            </a:extLst>
          </p:cNvPr>
          <p:cNvSpPr>
            <a:spLocks noGrp="1"/>
          </p:cNvSpPr>
          <p:nvPr>
            <p:ph type="dt" sz="half" idx="10"/>
          </p:nvPr>
        </p:nvSpPr>
        <p:spPr/>
        <p:txBody>
          <a:bodyPr/>
          <a:lstStyle/>
          <a:p>
            <a:fld id="{F3A7219B-2F1C-4073-89C2-C81041F349CA}" type="datetimeFigureOut">
              <a:rPr lang="sl-SI" smtClean="0"/>
              <a:t>12. 11. 2022</a:t>
            </a:fld>
            <a:endParaRPr lang="sl-SI" dirty="0"/>
          </a:p>
        </p:txBody>
      </p:sp>
      <p:sp>
        <p:nvSpPr>
          <p:cNvPr id="5" name="Označba mesta noge 4">
            <a:extLst>
              <a:ext uri="{FF2B5EF4-FFF2-40B4-BE49-F238E27FC236}">
                <a16:creationId xmlns:a16="http://schemas.microsoft.com/office/drawing/2014/main" id="{9C2D816A-D427-B61D-833E-FEFF85FF243F}"/>
              </a:ext>
            </a:extLst>
          </p:cNvPr>
          <p:cNvSpPr>
            <a:spLocks noGrp="1"/>
          </p:cNvSpPr>
          <p:nvPr>
            <p:ph type="ftr" sz="quarter" idx="11"/>
          </p:nvPr>
        </p:nvSpPr>
        <p:spPr/>
        <p:txBody>
          <a:bodyPr/>
          <a:lstStyle/>
          <a:p>
            <a:endParaRPr lang="sl-SI" dirty="0"/>
          </a:p>
        </p:txBody>
      </p:sp>
      <p:sp>
        <p:nvSpPr>
          <p:cNvPr id="6" name="Označba mesta številke diapozitiva 5">
            <a:extLst>
              <a:ext uri="{FF2B5EF4-FFF2-40B4-BE49-F238E27FC236}">
                <a16:creationId xmlns:a16="http://schemas.microsoft.com/office/drawing/2014/main" id="{FFBE31D3-15A7-3485-7062-25BF12820C85}"/>
              </a:ext>
            </a:extLst>
          </p:cNvPr>
          <p:cNvSpPr>
            <a:spLocks noGrp="1"/>
          </p:cNvSpPr>
          <p:nvPr>
            <p:ph type="sldNum" sz="quarter" idx="12"/>
          </p:nvPr>
        </p:nvSpPr>
        <p:spPr/>
        <p:txBody>
          <a:bodyPr/>
          <a:lstStyle/>
          <a:p>
            <a:fld id="{D99BCBCC-EADE-4786-9FE1-3F3C8256D9F5}" type="slidenum">
              <a:rPr lang="sl-SI" smtClean="0"/>
              <a:t>‹#›</a:t>
            </a:fld>
            <a:endParaRPr lang="sl-SI" dirty="0"/>
          </a:p>
        </p:txBody>
      </p:sp>
    </p:spTree>
    <p:extLst>
      <p:ext uri="{BB962C8B-B14F-4D97-AF65-F5344CB8AC3E}">
        <p14:creationId xmlns:p14="http://schemas.microsoft.com/office/powerpoint/2010/main" val="3266159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8A4B7D3-5760-8907-CEC5-21F1C0DC3CA8}"/>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50324154-673B-6305-4505-5E6916E08ADA}"/>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31B3A34F-5C07-2565-DDF9-C84811322859}"/>
              </a:ext>
            </a:extLst>
          </p:cNvPr>
          <p:cNvSpPr>
            <a:spLocks noGrp="1"/>
          </p:cNvSpPr>
          <p:nvPr>
            <p:ph type="dt" sz="half" idx="10"/>
          </p:nvPr>
        </p:nvSpPr>
        <p:spPr/>
        <p:txBody>
          <a:bodyPr/>
          <a:lstStyle/>
          <a:p>
            <a:fld id="{F3A7219B-2F1C-4073-89C2-C81041F349CA}" type="datetimeFigureOut">
              <a:rPr lang="sl-SI" smtClean="0"/>
              <a:t>12. 11. 2022</a:t>
            </a:fld>
            <a:endParaRPr lang="sl-SI" dirty="0"/>
          </a:p>
        </p:txBody>
      </p:sp>
      <p:sp>
        <p:nvSpPr>
          <p:cNvPr id="5" name="Označba mesta noge 4">
            <a:extLst>
              <a:ext uri="{FF2B5EF4-FFF2-40B4-BE49-F238E27FC236}">
                <a16:creationId xmlns:a16="http://schemas.microsoft.com/office/drawing/2014/main" id="{234EBFB6-6BBE-D288-56D4-7E0566BFF02E}"/>
              </a:ext>
            </a:extLst>
          </p:cNvPr>
          <p:cNvSpPr>
            <a:spLocks noGrp="1"/>
          </p:cNvSpPr>
          <p:nvPr>
            <p:ph type="ftr" sz="quarter" idx="11"/>
          </p:nvPr>
        </p:nvSpPr>
        <p:spPr/>
        <p:txBody>
          <a:bodyPr/>
          <a:lstStyle/>
          <a:p>
            <a:endParaRPr lang="sl-SI" dirty="0"/>
          </a:p>
        </p:txBody>
      </p:sp>
      <p:sp>
        <p:nvSpPr>
          <p:cNvPr id="6" name="Označba mesta številke diapozitiva 5">
            <a:extLst>
              <a:ext uri="{FF2B5EF4-FFF2-40B4-BE49-F238E27FC236}">
                <a16:creationId xmlns:a16="http://schemas.microsoft.com/office/drawing/2014/main" id="{624241DB-61EB-3EE1-D758-EE7DF00220EF}"/>
              </a:ext>
            </a:extLst>
          </p:cNvPr>
          <p:cNvSpPr>
            <a:spLocks noGrp="1"/>
          </p:cNvSpPr>
          <p:nvPr>
            <p:ph type="sldNum" sz="quarter" idx="12"/>
          </p:nvPr>
        </p:nvSpPr>
        <p:spPr/>
        <p:txBody>
          <a:bodyPr/>
          <a:lstStyle/>
          <a:p>
            <a:fld id="{D99BCBCC-EADE-4786-9FE1-3F3C8256D9F5}" type="slidenum">
              <a:rPr lang="sl-SI" smtClean="0"/>
              <a:t>‹#›</a:t>
            </a:fld>
            <a:endParaRPr lang="sl-SI" dirty="0"/>
          </a:p>
        </p:txBody>
      </p:sp>
    </p:spTree>
    <p:extLst>
      <p:ext uri="{BB962C8B-B14F-4D97-AF65-F5344CB8AC3E}">
        <p14:creationId xmlns:p14="http://schemas.microsoft.com/office/powerpoint/2010/main" val="3556183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D9D095D9-30F1-A26C-7699-2C97AA329BB9}"/>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17908B40-EAF3-EE5C-736A-EC3CD3FC971E}"/>
              </a:ext>
            </a:extLst>
          </p:cNvPr>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447E0851-D944-78FB-286B-A154259D0DCE}"/>
              </a:ext>
            </a:extLst>
          </p:cNvPr>
          <p:cNvSpPr>
            <a:spLocks noGrp="1"/>
          </p:cNvSpPr>
          <p:nvPr>
            <p:ph type="dt" sz="half" idx="10"/>
          </p:nvPr>
        </p:nvSpPr>
        <p:spPr/>
        <p:txBody>
          <a:bodyPr/>
          <a:lstStyle/>
          <a:p>
            <a:fld id="{F3A7219B-2F1C-4073-89C2-C81041F349CA}" type="datetimeFigureOut">
              <a:rPr lang="sl-SI" smtClean="0"/>
              <a:t>12. 11. 2022</a:t>
            </a:fld>
            <a:endParaRPr lang="sl-SI" dirty="0"/>
          </a:p>
        </p:txBody>
      </p:sp>
      <p:sp>
        <p:nvSpPr>
          <p:cNvPr id="5" name="Označba mesta noge 4">
            <a:extLst>
              <a:ext uri="{FF2B5EF4-FFF2-40B4-BE49-F238E27FC236}">
                <a16:creationId xmlns:a16="http://schemas.microsoft.com/office/drawing/2014/main" id="{37451D14-21CE-F5C7-357F-5F6EDA759B52}"/>
              </a:ext>
            </a:extLst>
          </p:cNvPr>
          <p:cNvSpPr>
            <a:spLocks noGrp="1"/>
          </p:cNvSpPr>
          <p:nvPr>
            <p:ph type="ftr" sz="quarter" idx="11"/>
          </p:nvPr>
        </p:nvSpPr>
        <p:spPr/>
        <p:txBody>
          <a:bodyPr/>
          <a:lstStyle/>
          <a:p>
            <a:endParaRPr lang="sl-SI" dirty="0"/>
          </a:p>
        </p:txBody>
      </p:sp>
      <p:sp>
        <p:nvSpPr>
          <p:cNvPr id="6" name="Označba mesta številke diapozitiva 5">
            <a:extLst>
              <a:ext uri="{FF2B5EF4-FFF2-40B4-BE49-F238E27FC236}">
                <a16:creationId xmlns:a16="http://schemas.microsoft.com/office/drawing/2014/main" id="{2DCC19EC-4C24-998D-B6AC-86E7DC46C1D2}"/>
              </a:ext>
            </a:extLst>
          </p:cNvPr>
          <p:cNvSpPr>
            <a:spLocks noGrp="1"/>
          </p:cNvSpPr>
          <p:nvPr>
            <p:ph type="sldNum" sz="quarter" idx="12"/>
          </p:nvPr>
        </p:nvSpPr>
        <p:spPr/>
        <p:txBody>
          <a:bodyPr/>
          <a:lstStyle/>
          <a:p>
            <a:fld id="{D99BCBCC-EADE-4786-9FE1-3F3C8256D9F5}" type="slidenum">
              <a:rPr lang="sl-SI" smtClean="0"/>
              <a:t>‹#›</a:t>
            </a:fld>
            <a:endParaRPr lang="sl-SI" dirty="0"/>
          </a:p>
        </p:txBody>
      </p:sp>
    </p:spTree>
    <p:extLst>
      <p:ext uri="{BB962C8B-B14F-4D97-AF65-F5344CB8AC3E}">
        <p14:creationId xmlns:p14="http://schemas.microsoft.com/office/powerpoint/2010/main" val="3049599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99AD757-EE25-6D92-9FCC-1E95BEE07749}"/>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77A34CFD-8694-17DC-B956-5513432AB38E}"/>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32A2CAAC-F4B6-3D03-3D4E-F12E43E001A9}"/>
              </a:ext>
            </a:extLst>
          </p:cNvPr>
          <p:cNvSpPr>
            <a:spLocks noGrp="1"/>
          </p:cNvSpPr>
          <p:nvPr>
            <p:ph type="dt" sz="half" idx="10"/>
          </p:nvPr>
        </p:nvSpPr>
        <p:spPr/>
        <p:txBody>
          <a:bodyPr/>
          <a:lstStyle/>
          <a:p>
            <a:fld id="{F3A7219B-2F1C-4073-89C2-C81041F349CA}" type="datetimeFigureOut">
              <a:rPr lang="sl-SI" smtClean="0"/>
              <a:t>12. 11. 2022</a:t>
            </a:fld>
            <a:endParaRPr lang="sl-SI" dirty="0"/>
          </a:p>
        </p:txBody>
      </p:sp>
      <p:sp>
        <p:nvSpPr>
          <p:cNvPr id="5" name="Označba mesta noge 4">
            <a:extLst>
              <a:ext uri="{FF2B5EF4-FFF2-40B4-BE49-F238E27FC236}">
                <a16:creationId xmlns:a16="http://schemas.microsoft.com/office/drawing/2014/main" id="{18C58FA7-6972-28CC-66AF-573EB3C25FDC}"/>
              </a:ext>
            </a:extLst>
          </p:cNvPr>
          <p:cNvSpPr>
            <a:spLocks noGrp="1"/>
          </p:cNvSpPr>
          <p:nvPr>
            <p:ph type="ftr" sz="quarter" idx="11"/>
          </p:nvPr>
        </p:nvSpPr>
        <p:spPr/>
        <p:txBody>
          <a:bodyPr/>
          <a:lstStyle/>
          <a:p>
            <a:endParaRPr lang="sl-SI" dirty="0"/>
          </a:p>
        </p:txBody>
      </p:sp>
      <p:sp>
        <p:nvSpPr>
          <p:cNvPr id="6" name="Označba mesta številke diapozitiva 5">
            <a:extLst>
              <a:ext uri="{FF2B5EF4-FFF2-40B4-BE49-F238E27FC236}">
                <a16:creationId xmlns:a16="http://schemas.microsoft.com/office/drawing/2014/main" id="{DCD8741E-C7E3-881C-38EA-8CD527A33C54}"/>
              </a:ext>
            </a:extLst>
          </p:cNvPr>
          <p:cNvSpPr>
            <a:spLocks noGrp="1"/>
          </p:cNvSpPr>
          <p:nvPr>
            <p:ph type="sldNum" sz="quarter" idx="12"/>
          </p:nvPr>
        </p:nvSpPr>
        <p:spPr/>
        <p:txBody>
          <a:bodyPr/>
          <a:lstStyle/>
          <a:p>
            <a:fld id="{D99BCBCC-EADE-4786-9FE1-3F3C8256D9F5}" type="slidenum">
              <a:rPr lang="sl-SI" smtClean="0"/>
              <a:t>‹#›</a:t>
            </a:fld>
            <a:endParaRPr lang="sl-SI" dirty="0"/>
          </a:p>
        </p:txBody>
      </p:sp>
    </p:spTree>
    <p:extLst>
      <p:ext uri="{BB962C8B-B14F-4D97-AF65-F5344CB8AC3E}">
        <p14:creationId xmlns:p14="http://schemas.microsoft.com/office/powerpoint/2010/main" val="264242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D32CCA9-4A88-3567-6CBD-10DD06FCEC6C}"/>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76550295-D4AF-6237-C7AA-D82A4640A7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1001888E-11D0-2D27-4A4F-58AE0EB6AF18}"/>
              </a:ext>
            </a:extLst>
          </p:cNvPr>
          <p:cNvSpPr>
            <a:spLocks noGrp="1"/>
          </p:cNvSpPr>
          <p:nvPr>
            <p:ph type="dt" sz="half" idx="10"/>
          </p:nvPr>
        </p:nvSpPr>
        <p:spPr/>
        <p:txBody>
          <a:bodyPr/>
          <a:lstStyle/>
          <a:p>
            <a:fld id="{F3A7219B-2F1C-4073-89C2-C81041F349CA}" type="datetimeFigureOut">
              <a:rPr lang="sl-SI" smtClean="0"/>
              <a:t>12. 11. 2022</a:t>
            </a:fld>
            <a:endParaRPr lang="sl-SI" dirty="0"/>
          </a:p>
        </p:txBody>
      </p:sp>
      <p:sp>
        <p:nvSpPr>
          <p:cNvPr id="5" name="Označba mesta noge 4">
            <a:extLst>
              <a:ext uri="{FF2B5EF4-FFF2-40B4-BE49-F238E27FC236}">
                <a16:creationId xmlns:a16="http://schemas.microsoft.com/office/drawing/2014/main" id="{011A9BD9-E851-70CE-1DDC-0E491CFAA16A}"/>
              </a:ext>
            </a:extLst>
          </p:cNvPr>
          <p:cNvSpPr>
            <a:spLocks noGrp="1"/>
          </p:cNvSpPr>
          <p:nvPr>
            <p:ph type="ftr" sz="quarter" idx="11"/>
          </p:nvPr>
        </p:nvSpPr>
        <p:spPr/>
        <p:txBody>
          <a:bodyPr/>
          <a:lstStyle/>
          <a:p>
            <a:endParaRPr lang="sl-SI" dirty="0"/>
          </a:p>
        </p:txBody>
      </p:sp>
      <p:sp>
        <p:nvSpPr>
          <p:cNvPr id="6" name="Označba mesta številke diapozitiva 5">
            <a:extLst>
              <a:ext uri="{FF2B5EF4-FFF2-40B4-BE49-F238E27FC236}">
                <a16:creationId xmlns:a16="http://schemas.microsoft.com/office/drawing/2014/main" id="{FB11F603-F5D9-8D72-470F-87E3DF1C0602}"/>
              </a:ext>
            </a:extLst>
          </p:cNvPr>
          <p:cNvSpPr>
            <a:spLocks noGrp="1"/>
          </p:cNvSpPr>
          <p:nvPr>
            <p:ph type="sldNum" sz="quarter" idx="12"/>
          </p:nvPr>
        </p:nvSpPr>
        <p:spPr/>
        <p:txBody>
          <a:bodyPr/>
          <a:lstStyle/>
          <a:p>
            <a:fld id="{D99BCBCC-EADE-4786-9FE1-3F3C8256D9F5}" type="slidenum">
              <a:rPr lang="sl-SI" smtClean="0"/>
              <a:t>‹#›</a:t>
            </a:fld>
            <a:endParaRPr lang="sl-SI" dirty="0"/>
          </a:p>
        </p:txBody>
      </p:sp>
    </p:spTree>
    <p:extLst>
      <p:ext uri="{BB962C8B-B14F-4D97-AF65-F5344CB8AC3E}">
        <p14:creationId xmlns:p14="http://schemas.microsoft.com/office/powerpoint/2010/main" val="2850165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B5189B3-B5A2-FEFC-B45D-A3AF28746FB0}"/>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E59AE252-3B13-755D-6E43-FD440588A6E4}"/>
              </a:ext>
            </a:extLst>
          </p:cNvPr>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FAEDE197-1C52-4760-256A-2C0F12B352DD}"/>
              </a:ext>
            </a:extLst>
          </p:cNvPr>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40E72C41-FC2C-BAC0-8F6E-1323F93A62BA}"/>
              </a:ext>
            </a:extLst>
          </p:cNvPr>
          <p:cNvSpPr>
            <a:spLocks noGrp="1"/>
          </p:cNvSpPr>
          <p:nvPr>
            <p:ph type="dt" sz="half" idx="10"/>
          </p:nvPr>
        </p:nvSpPr>
        <p:spPr/>
        <p:txBody>
          <a:bodyPr/>
          <a:lstStyle/>
          <a:p>
            <a:fld id="{F3A7219B-2F1C-4073-89C2-C81041F349CA}" type="datetimeFigureOut">
              <a:rPr lang="sl-SI" smtClean="0"/>
              <a:t>12. 11. 2022</a:t>
            </a:fld>
            <a:endParaRPr lang="sl-SI" dirty="0"/>
          </a:p>
        </p:txBody>
      </p:sp>
      <p:sp>
        <p:nvSpPr>
          <p:cNvPr id="6" name="Označba mesta noge 5">
            <a:extLst>
              <a:ext uri="{FF2B5EF4-FFF2-40B4-BE49-F238E27FC236}">
                <a16:creationId xmlns:a16="http://schemas.microsoft.com/office/drawing/2014/main" id="{40187D58-B2BB-E6E1-6837-16FC9D4367BE}"/>
              </a:ext>
            </a:extLst>
          </p:cNvPr>
          <p:cNvSpPr>
            <a:spLocks noGrp="1"/>
          </p:cNvSpPr>
          <p:nvPr>
            <p:ph type="ftr" sz="quarter" idx="11"/>
          </p:nvPr>
        </p:nvSpPr>
        <p:spPr/>
        <p:txBody>
          <a:bodyPr/>
          <a:lstStyle/>
          <a:p>
            <a:endParaRPr lang="sl-SI" dirty="0"/>
          </a:p>
        </p:txBody>
      </p:sp>
      <p:sp>
        <p:nvSpPr>
          <p:cNvPr id="7" name="Označba mesta številke diapozitiva 6">
            <a:extLst>
              <a:ext uri="{FF2B5EF4-FFF2-40B4-BE49-F238E27FC236}">
                <a16:creationId xmlns:a16="http://schemas.microsoft.com/office/drawing/2014/main" id="{E0A16DE6-045E-B8CB-8EAC-CA50BC4D0E39}"/>
              </a:ext>
            </a:extLst>
          </p:cNvPr>
          <p:cNvSpPr>
            <a:spLocks noGrp="1"/>
          </p:cNvSpPr>
          <p:nvPr>
            <p:ph type="sldNum" sz="quarter" idx="12"/>
          </p:nvPr>
        </p:nvSpPr>
        <p:spPr/>
        <p:txBody>
          <a:bodyPr/>
          <a:lstStyle/>
          <a:p>
            <a:fld id="{D99BCBCC-EADE-4786-9FE1-3F3C8256D9F5}" type="slidenum">
              <a:rPr lang="sl-SI" smtClean="0"/>
              <a:t>‹#›</a:t>
            </a:fld>
            <a:endParaRPr lang="sl-SI" dirty="0"/>
          </a:p>
        </p:txBody>
      </p:sp>
    </p:spTree>
    <p:extLst>
      <p:ext uri="{BB962C8B-B14F-4D97-AF65-F5344CB8AC3E}">
        <p14:creationId xmlns:p14="http://schemas.microsoft.com/office/powerpoint/2010/main" val="2356504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118AE0E-2BE3-EE3F-3E95-38719AC4349C}"/>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9608BF87-B42F-B12C-E9DF-711AA05F91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EED02EFF-4A6C-2C42-A186-8EF7DDD330F4}"/>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E91EEC34-A13F-5C55-9B20-B805FB9E45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E68B9FD6-A0BE-6029-E189-F3AC9C968343}"/>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A3864E01-52C5-EB5B-2D47-554526715461}"/>
              </a:ext>
            </a:extLst>
          </p:cNvPr>
          <p:cNvSpPr>
            <a:spLocks noGrp="1"/>
          </p:cNvSpPr>
          <p:nvPr>
            <p:ph type="dt" sz="half" idx="10"/>
          </p:nvPr>
        </p:nvSpPr>
        <p:spPr/>
        <p:txBody>
          <a:bodyPr/>
          <a:lstStyle/>
          <a:p>
            <a:fld id="{F3A7219B-2F1C-4073-89C2-C81041F349CA}" type="datetimeFigureOut">
              <a:rPr lang="sl-SI" smtClean="0"/>
              <a:t>12. 11. 2022</a:t>
            </a:fld>
            <a:endParaRPr lang="sl-SI" dirty="0"/>
          </a:p>
        </p:txBody>
      </p:sp>
      <p:sp>
        <p:nvSpPr>
          <p:cNvPr id="8" name="Označba mesta noge 7">
            <a:extLst>
              <a:ext uri="{FF2B5EF4-FFF2-40B4-BE49-F238E27FC236}">
                <a16:creationId xmlns:a16="http://schemas.microsoft.com/office/drawing/2014/main" id="{9ECC167C-C855-4E31-B624-B0A8BEF82E28}"/>
              </a:ext>
            </a:extLst>
          </p:cNvPr>
          <p:cNvSpPr>
            <a:spLocks noGrp="1"/>
          </p:cNvSpPr>
          <p:nvPr>
            <p:ph type="ftr" sz="quarter" idx="11"/>
          </p:nvPr>
        </p:nvSpPr>
        <p:spPr/>
        <p:txBody>
          <a:bodyPr/>
          <a:lstStyle/>
          <a:p>
            <a:endParaRPr lang="sl-SI" dirty="0"/>
          </a:p>
        </p:txBody>
      </p:sp>
      <p:sp>
        <p:nvSpPr>
          <p:cNvPr id="9" name="Označba mesta številke diapozitiva 8">
            <a:extLst>
              <a:ext uri="{FF2B5EF4-FFF2-40B4-BE49-F238E27FC236}">
                <a16:creationId xmlns:a16="http://schemas.microsoft.com/office/drawing/2014/main" id="{9CE13983-E935-C01F-DA9E-B7FE90405175}"/>
              </a:ext>
            </a:extLst>
          </p:cNvPr>
          <p:cNvSpPr>
            <a:spLocks noGrp="1"/>
          </p:cNvSpPr>
          <p:nvPr>
            <p:ph type="sldNum" sz="quarter" idx="12"/>
          </p:nvPr>
        </p:nvSpPr>
        <p:spPr/>
        <p:txBody>
          <a:bodyPr/>
          <a:lstStyle/>
          <a:p>
            <a:fld id="{D99BCBCC-EADE-4786-9FE1-3F3C8256D9F5}" type="slidenum">
              <a:rPr lang="sl-SI" smtClean="0"/>
              <a:t>‹#›</a:t>
            </a:fld>
            <a:endParaRPr lang="sl-SI" dirty="0"/>
          </a:p>
        </p:txBody>
      </p:sp>
    </p:spTree>
    <p:extLst>
      <p:ext uri="{BB962C8B-B14F-4D97-AF65-F5344CB8AC3E}">
        <p14:creationId xmlns:p14="http://schemas.microsoft.com/office/powerpoint/2010/main" val="1654238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40E7F1E-1316-EB1D-708D-7A2A0571E8B0}"/>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A3283C4B-269B-64EA-41C6-EFB674DB5F16}"/>
              </a:ext>
            </a:extLst>
          </p:cNvPr>
          <p:cNvSpPr>
            <a:spLocks noGrp="1"/>
          </p:cNvSpPr>
          <p:nvPr>
            <p:ph type="dt" sz="half" idx="10"/>
          </p:nvPr>
        </p:nvSpPr>
        <p:spPr/>
        <p:txBody>
          <a:bodyPr/>
          <a:lstStyle/>
          <a:p>
            <a:fld id="{F3A7219B-2F1C-4073-89C2-C81041F349CA}" type="datetimeFigureOut">
              <a:rPr lang="sl-SI" smtClean="0"/>
              <a:t>12. 11. 2022</a:t>
            </a:fld>
            <a:endParaRPr lang="sl-SI" dirty="0"/>
          </a:p>
        </p:txBody>
      </p:sp>
      <p:sp>
        <p:nvSpPr>
          <p:cNvPr id="4" name="Označba mesta noge 3">
            <a:extLst>
              <a:ext uri="{FF2B5EF4-FFF2-40B4-BE49-F238E27FC236}">
                <a16:creationId xmlns:a16="http://schemas.microsoft.com/office/drawing/2014/main" id="{9E702532-ABBF-70B7-8371-6E7A3288598C}"/>
              </a:ext>
            </a:extLst>
          </p:cNvPr>
          <p:cNvSpPr>
            <a:spLocks noGrp="1"/>
          </p:cNvSpPr>
          <p:nvPr>
            <p:ph type="ftr" sz="quarter" idx="11"/>
          </p:nvPr>
        </p:nvSpPr>
        <p:spPr/>
        <p:txBody>
          <a:bodyPr/>
          <a:lstStyle/>
          <a:p>
            <a:endParaRPr lang="sl-SI" dirty="0"/>
          </a:p>
        </p:txBody>
      </p:sp>
      <p:sp>
        <p:nvSpPr>
          <p:cNvPr id="5" name="Označba mesta številke diapozitiva 4">
            <a:extLst>
              <a:ext uri="{FF2B5EF4-FFF2-40B4-BE49-F238E27FC236}">
                <a16:creationId xmlns:a16="http://schemas.microsoft.com/office/drawing/2014/main" id="{6903499C-50AC-F5C2-6DD5-E28D35138562}"/>
              </a:ext>
            </a:extLst>
          </p:cNvPr>
          <p:cNvSpPr>
            <a:spLocks noGrp="1"/>
          </p:cNvSpPr>
          <p:nvPr>
            <p:ph type="sldNum" sz="quarter" idx="12"/>
          </p:nvPr>
        </p:nvSpPr>
        <p:spPr/>
        <p:txBody>
          <a:bodyPr/>
          <a:lstStyle/>
          <a:p>
            <a:fld id="{D99BCBCC-EADE-4786-9FE1-3F3C8256D9F5}" type="slidenum">
              <a:rPr lang="sl-SI" smtClean="0"/>
              <a:t>‹#›</a:t>
            </a:fld>
            <a:endParaRPr lang="sl-SI" dirty="0"/>
          </a:p>
        </p:txBody>
      </p:sp>
    </p:spTree>
    <p:extLst>
      <p:ext uri="{BB962C8B-B14F-4D97-AF65-F5344CB8AC3E}">
        <p14:creationId xmlns:p14="http://schemas.microsoft.com/office/powerpoint/2010/main" val="409142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1834BDA4-ABF0-4086-2716-62E640B03FCA}"/>
              </a:ext>
            </a:extLst>
          </p:cNvPr>
          <p:cNvSpPr>
            <a:spLocks noGrp="1"/>
          </p:cNvSpPr>
          <p:nvPr>
            <p:ph type="dt" sz="half" idx="10"/>
          </p:nvPr>
        </p:nvSpPr>
        <p:spPr/>
        <p:txBody>
          <a:bodyPr/>
          <a:lstStyle/>
          <a:p>
            <a:fld id="{F3A7219B-2F1C-4073-89C2-C81041F349CA}" type="datetimeFigureOut">
              <a:rPr lang="sl-SI" smtClean="0"/>
              <a:t>12. 11. 2022</a:t>
            </a:fld>
            <a:endParaRPr lang="sl-SI" dirty="0"/>
          </a:p>
        </p:txBody>
      </p:sp>
      <p:sp>
        <p:nvSpPr>
          <p:cNvPr id="3" name="Označba mesta noge 2">
            <a:extLst>
              <a:ext uri="{FF2B5EF4-FFF2-40B4-BE49-F238E27FC236}">
                <a16:creationId xmlns:a16="http://schemas.microsoft.com/office/drawing/2014/main" id="{3A0FA37A-0D1C-5BCB-531D-6269D3CCEDB8}"/>
              </a:ext>
            </a:extLst>
          </p:cNvPr>
          <p:cNvSpPr>
            <a:spLocks noGrp="1"/>
          </p:cNvSpPr>
          <p:nvPr>
            <p:ph type="ftr" sz="quarter" idx="11"/>
          </p:nvPr>
        </p:nvSpPr>
        <p:spPr/>
        <p:txBody>
          <a:bodyPr/>
          <a:lstStyle/>
          <a:p>
            <a:endParaRPr lang="sl-SI" dirty="0"/>
          </a:p>
        </p:txBody>
      </p:sp>
      <p:sp>
        <p:nvSpPr>
          <p:cNvPr id="4" name="Označba mesta številke diapozitiva 3">
            <a:extLst>
              <a:ext uri="{FF2B5EF4-FFF2-40B4-BE49-F238E27FC236}">
                <a16:creationId xmlns:a16="http://schemas.microsoft.com/office/drawing/2014/main" id="{BCDE2294-52C7-E789-64AE-AA46DC664079}"/>
              </a:ext>
            </a:extLst>
          </p:cNvPr>
          <p:cNvSpPr>
            <a:spLocks noGrp="1"/>
          </p:cNvSpPr>
          <p:nvPr>
            <p:ph type="sldNum" sz="quarter" idx="12"/>
          </p:nvPr>
        </p:nvSpPr>
        <p:spPr/>
        <p:txBody>
          <a:bodyPr/>
          <a:lstStyle/>
          <a:p>
            <a:fld id="{D99BCBCC-EADE-4786-9FE1-3F3C8256D9F5}" type="slidenum">
              <a:rPr lang="sl-SI" smtClean="0"/>
              <a:t>‹#›</a:t>
            </a:fld>
            <a:endParaRPr lang="sl-SI" dirty="0"/>
          </a:p>
        </p:txBody>
      </p:sp>
    </p:spTree>
    <p:extLst>
      <p:ext uri="{BB962C8B-B14F-4D97-AF65-F5344CB8AC3E}">
        <p14:creationId xmlns:p14="http://schemas.microsoft.com/office/powerpoint/2010/main" val="2505538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A05E7BE-2BAE-D54B-A3F9-5BD857E73287}"/>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66B637F7-DE3B-9BF3-ECAF-3D17899602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AFCE3F3F-C89C-B8DB-4A15-1FFC36143A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8DF1C5F2-465E-0042-5067-C58DB495E28C}"/>
              </a:ext>
            </a:extLst>
          </p:cNvPr>
          <p:cNvSpPr>
            <a:spLocks noGrp="1"/>
          </p:cNvSpPr>
          <p:nvPr>
            <p:ph type="dt" sz="half" idx="10"/>
          </p:nvPr>
        </p:nvSpPr>
        <p:spPr/>
        <p:txBody>
          <a:bodyPr/>
          <a:lstStyle/>
          <a:p>
            <a:fld id="{F3A7219B-2F1C-4073-89C2-C81041F349CA}" type="datetimeFigureOut">
              <a:rPr lang="sl-SI" smtClean="0"/>
              <a:t>12. 11. 2022</a:t>
            </a:fld>
            <a:endParaRPr lang="sl-SI" dirty="0"/>
          </a:p>
        </p:txBody>
      </p:sp>
      <p:sp>
        <p:nvSpPr>
          <p:cNvPr id="6" name="Označba mesta noge 5">
            <a:extLst>
              <a:ext uri="{FF2B5EF4-FFF2-40B4-BE49-F238E27FC236}">
                <a16:creationId xmlns:a16="http://schemas.microsoft.com/office/drawing/2014/main" id="{A2B952CA-B6EF-1B27-D0D2-92B8B55BB411}"/>
              </a:ext>
            </a:extLst>
          </p:cNvPr>
          <p:cNvSpPr>
            <a:spLocks noGrp="1"/>
          </p:cNvSpPr>
          <p:nvPr>
            <p:ph type="ftr" sz="quarter" idx="11"/>
          </p:nvPr>
        </p:nvSpPr>
        <p:spPr/>
        <p:txBody>
          <a:bodyPr/>
          <a:lstStyle/>
          <a:p>
            <a:endParaRPr lang="sl-SI" dirty="0"/>
          </a:p>
        </p:txBody>
      </p:sp>
      <p:sp>
        <p:nvSpPr>
          <p:cNvPr id="7" name="Označba mesta številke diapozitiva 6">
            <a:extLst>
              <a:ext uri="{FF2B5EF4-FFF2-40B4-BE49-F238E27FC236}">
                <a16:creationId xmlns:a16="http://schemas.microsoft.com/office/drawing/2014/main" id="{61ECC60E-C780-7803-26AE-87C2C382D87F}"/>
              </a:ext>
            </a:extLst>
          </p:cNvPr>
          <p:cNvSpPr>
            <a:spLocks noGrp="1"/>
          </p:cNvSpPr>
          <p:nvPr>
            <p:ph type="sldNum" sz="quarter" idx="12"/>
          </p:nvPr>
        </p:nvSpPr>
        <p:spPr/>
        <p:txBody>
          <a:bodyPr/>
          <a:lstStyle/>
          <a:p>
            <a:fld id="{D99BCBCC-EADE-4786-9FE1-3F3C8256D9F5}" type="slidenum">
              <a:rPr lang="sl-SI" smtClean="0"/>
              <a:t>‹#›</a:t>
            </a:fld>
            <a:endParaRPr lang="sl-SI" dirty="0"/>
          </a:p>
        </p:txBody>
      </p:sp>
    </p:spTree>
    <p:extLst>
      <p:ext uri="{BB962C8B-B14F-4D97-AF65-F5344CB8AC3E}">
        <p14:creationId xmlns:p14="http://schemas.microsoft.com/office/powerpoint/2010/main" val="1030867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4321B0E-C75E-C084-4FAD-E41A5600AF49}"/>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4EDFD0E7-5F5A-3057-A857-BB2303C537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dirty="0"/>
          </a:p>
        </p:txBody>
      </p:sp>
      <p:sp>
        <p:nvSpPr>
          <p:cNvPr id="4" name="Označba mesta besedila 3">
            <a:extLst>
              <a:ext uri="{FF2B5EF4-FFF2-40B4-BE49-F238E27FC236}">
                <a16:creationId xmlns:a16="http://schemas.microsoft.com/office/drawing/2014/main" id="{3D46B3AE-C605-D6B4-294F-0CCA667E5C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7913EB8A-E866-1EAC-C805-3F3D3E97BF14}"/>
              </a:ext>
            </a:extLst>
          </p:cNvPr>
          <p:cNvSpPr>
            <a:spLocks noGrp="1"/>
          </p:cNvSpPr>
          <p:nvPr>
            <p:ph type="dt" sz="half" idx="10"/>
          </p:nvPr>
        </p:nvSpPr>
        <p:spPr/>
        <p:txBody>
          <a:bodyPr/>
          <a:lstStyle/>
          <a:p>
            <a:fld id="{F3A7219B-2F1C-4073-89C2-C81041F349CA}" type="datetimeFigureOut">
              <a:rPr lang="sl-SI" smtClean="0"/>
              <a:t>12. 11. 2022</a:t>
            </a:fld>
            <a:endParaRPr lang="sl-SI" dirty="0"/>
          </a:p>
        </p:txBody>
      </p:sp>
      <p:sp>
        <p:nvSpPr>
          <p:cNvPr id="6" name="Označba mesta noge 5">
            <a:extLst>
              <a:ext uri="{FF2B5EF4-FFF2-40B4-BE49-F238E27FC236}">
                <a16:creationId xmlns:a16="http://schemas.microsoft.com/office/drawing/2014/main" id="{6FF7B116-98FE-720B-8919-EDCC1F190F55}"/>
              </a:ext>
            </a:extLst>
          </p:cNvPr>
          <p:cNvSpPr>
            <a:spLocks noGrp="1"/>
          </p:cNvSpPr>
          <p:nvPr>
            <p:ph type="ftr" sz="quarter" idx="11"/>
          </p:nvPr>
        </p:nvSpPr>
        <p:spPr/>
        <p:txBody>
          <a:bodyPr/>
          <a:lstStyle/>
          <a:p>
            <a:endParaRPr lang="sl-SI" dirty="0"/>
          </a:p>
        </p:txBody>
      </p:sp>
      <p:sp>
        <p:nvSpPr>
          <p:cNvPr id="7" name="Označba mesta številke diapozitiva 6">
            <a:extLst>
              <a:ext uri="{FF2B5EF4-FFF2-40B4-BE49-F238E27FC236}">
                <a16:creationId xmlns:a16="http://schemas.microsoft.com/office/drawing/2014/main" id="{88313D23-8B3A-AD02-C5EB-DD303C91D028}"/>
              </a:ext>
            </a:extLst>
          </p:cNvPr>
          <p:cNvSpPr>
            <a:spLocks noGrp="1"/>
          </p:cNvSpPr>
          <p:nvPr>
            <p:ph type="sldNum" sz="quarter" idx="12"/>
          </p:nvPr>
        </p:nvSpPr>
        <p:spPr/>
        <p:txBody>
          <a:bodyPr/>
          <a:lstStyle/>
          <a:p>
            <a:fld id="{D99BCBCC-EADE-4786-9FE1-3F3C8256D9F5}" type="slidenum">
              <a:rPr lang="sl-SI" smtClean="0"/>
              <a:t>‹#›</a:t>
            </a:fld>
            <a:endParaRPr lang="sl-SI" dirty="0"/>
          </a:p>
        </p:txBody>
      </p:sp>
    </p:spTree>
    <p:extLst>
      <p:ext uri="{BB962C8B-B14F-4D97-AF65-F5344CB8AC3E}">
        <p14:creationId xmlns:p14="http://schemas.microsoft.com/office/powerpoint/2010/main" val="2525602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6351333B-972D-996F-C373-FDABA5AFAA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4F1B42CF-3530-44FC-EEE4-585573D0BD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22ED624C-668B-8489-42CC-C34B18109E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A7219B-2F1C-4073-89C2-C81041F349CA}" type="datetimeFigureOut">
              <a:rPr lang="sl-SI" smtClean="0"/>
              <a:t>12. 11. 2022</a:t>
            </a:fld>
            <a:endParaRPr lang="sl-SI" dirty="0"/>
          </a:p>
        </p:txBody>
      </p:sp>
      <p:sp>
        <p:nvSpPr>
          <p:cNvPr id="5" name="Označba mesta noge 4">
            <a:extLst>
              <a:ext uri="{FF2B5EF4-FFF2-40B4-BE49-F238E27FC236}">
                <a16:creationId xmlns:a16="http://schemas.microsoft.com/office/drawing/2014/main" id="{A880A951-4573-FF19-3D2B-50BF2C1E9F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dirty="0"/>
          </a:p>
        </p:txBody>
      </p:sp>
      <p:sp>
        <p:nvSpPr>
          <p:cNvPr id="6" name="Označba mesta številke diapozitiva 5">
            <a:extLst>
              <a:ext uri="{FF2B5EF4-FFF2-40B4-BE49-F238E27FC236}">
                <a16:creationId xmlns:a16="http://schemas.microsoft.com/office/drawing/2014/main" id="{AA1A9E92-8005-8214-9700-B28EDBEF90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9BCBCC-EADE-4786-9FE1-3F3C8256D9F5}" type="slidenum">
              <a:rPr lang="sl-SI" smtClean="0"/>
              <a:t>‹#›</a:t>
            </a:fld>
            <a:endParaRPr lang="sl-SI" dirty="0"/>
          </a:p>
        </p:txBody>
      </p:sp>
    </p:spTree>
    <p:extLst>
      <p:ext uri="{BB962C8B-B14F-4D97-AF65-F5344CB8AC3E}">
        <p14:creationId xmlns:p14="http://schemas.microsoft.com/office/powerpoint/2010/main" val="2728380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D515F871-5007-767D-E41E-DAFECA7D9E01}"/>
              </a:ext>
            </a:extLst>
          </p:cNvPr>
          <p:cNvPicPr>
            <a:picLocks noChangeAspect="1"/>
          </p:cNvPicPr>
          <p:nvPr/>
        </p:nvPicPr>
        <p:blipFill>
          <a:blip r:embed="rId2"/>
          <a:stretch>
            <a:fillRect/>
          </a:stretch>
        </p:blipFill>
        <p:spPr>
          <a:xfrm>
            <a:off x="0" y="0"/>
            <a:ext cx="12191999" cy="6858000"/>
          </a:xfrm>
          <a:prstGeom prst="rect">
            <a:avLst/>
          </a:prstGeom>
        </p:spPr>
      </p:pic>
      <p:sp>
        <p:nvSpPr>
          <p:cNvPr id="2" name="Naslov 1">
            <a:extLst>
              <a:ext uri="{FF2B5EF4-FFF2-40B4-BE49-F238E27FC236}">
                <a16:creationId xmlns:a16="http://schemas.microsoft.com/office/drawing/2014/main" id="{65935FCC-2578-994C-7234-14BD11041D65}"/>
              </a:ext>
            </a:extLst>
          </p:cNvPr>
          <p:cNvSpPr>
            <a:spLocks noGrp="1"/>
          </p:cNvSpPr>
          <p:nvPr>
            <p:ph type="ctrTitle"/>
          </p:nvPr>
        </p:nvSpPr>
        <p:spPr>
          <a:xfrm>
            <a:off x="1523999" y="2235200"/>
            <a:ext cx="9144000" cy="2387600"/>
          </a:xfrm>
          <a:effectLst>
            <a:reflection stA="57000" endPos="92000" dir="5400000" sy="-100000" algn="bl" rotWithShape="0"/>
          </a:effectLst>
          <a:scene3d>
            <a:camera prst="orthographicFront">
              <a:rot lat="0" lon="0" rev="0"/>
            </a:camera>
            <a:lightRig rig="threePt" dir="t"/>
          </a:scene3d>
          <a:sp3d extrusionH="57150">
            <a:bevelT w="247650" h="139700"/>
            <a:bevelB w="25400" h="95250"/>
          </a:sp3d>
        </p:spPr>
        <p:txBody>
          <a:bodyPr/>
          <a:lstStyle/>
          <a:p>
            <a:r>
              <a:rPr lang="sl-SI" b="1" i="1" dirty="0" smtClean="0">
                <a:solidFill>
                  <a:schemeClr val="bg1"/>
                </a:solidFill>
                <a:effectLst>
                  <a:outerShdw blurRad="38100" dist="38100" dir="2700000" algn="tl">
                    <a:srgbClr val="000000">
                      <a:alpha val="43137"/>
                    </a:srgbClr>
                  </a:outerShdw>
                </a:effectLst>
              </a:rPr>
              <a:t>ENERGY PLANTS </a:t>
            </a:r>
            <a:r>
              <a:rPr lang="sl-SI" b="1" i="1" dirty="0" smtClean="0">
                <a:solidFill>
                  <a:schemeClr val="bg1"/>
                </a:solidFill>
                <a:effectLst>
                  <a:outerShdw blurRad="38100" dist="38100" dir="2700000" algn="tl">
                    <a:srgbClr val="000000">
                      <a:alpha val="43137"/>
                    </a:srgbClr>
                  </a:outerShdw>
                </a:effectLst>
              </a:rPr>
              <a:t>IN</a:t>
            </a:r>
            <a:r>
              <a:rPr lang="sl-SI" b="1" i="1" dirty="0" smtClean="0">
                <a:solidFill>
                  <a:schemeClr val="bg1"/>
                </a:solidFill>
                <a:effectLst>
                  <a:outerShdw blurRad="38100" dist="38100" dir="2700000" algn="tl">
                    <a:srgbClr val="000000">
                      <a:alpha val="43137"/>
                    </a:srgbClr>
                  </a:outerShdw>
                </a:effectLst>
              </a:rPr>
              <a:t> LJUBLJANA</a:t>
            </a:r>
            <a:endParaRPr lang="sl-SI"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495789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9000" b="-9000"/>
          </a:stretch>
        </a:blipFill>
        <a:effectLst/>
      </p:bgPr>
    </p:bg>
    <p:spTree>
      <p:nvGrpSpPr>
        <p:cNvPr id="1" name=""/>
        <p:cNvGrpSpPr/>
        <p:nvPr/>
      </p:nvGrpSpPr>
      <p:grpSpPr>
        <a:xfrm>
          <a:off x="0" y="0"/>
          <a:ext cx="0" cy="0"/>
          <a:chOff x="0" y="0"/>
          <a:chExt cx="0" cy="0"/>
        </a:xfrm>
      </p:grpSpPr>
      <p:sp>
        <p:nvSpPr>
          <p:cNvPr id="3" name="Diagram poteka: povezovalnik 2"/>
          <p:cNvSpPr/>
          <p:nvPr/>
        </p:nvSpPr>
        <p:spPr>
          <a:xfrm>
            <a:off x="1122629" y="2400932"/>
            <a:ext cx="3150607" cy="3135259"/>
          </a:xfrm>
          <a:prstGeom prst="flowChartConnector">
            <a:avLst/>
          </a:prstGeom>
          <a:effectLst>
            <a:softEdge rad="317500"/>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l-SI"/>
          </a:p>
        </p:txBody>
      </p:sp>
      <p:sp>
        <p:nvSpPr>
          <p:cNvPr id="4" name="PoljeZBesedilom 3"/>
          <p:cNvSpPr txBox="1"/>
          <p:nvPr/>
        </p:nvSpPr>
        <p:spPr>
          <a:xfrm>
            <a:off x="1765425" y="3197730"/>
            <a:ext cx="2236206" cy="1384995"/>
          </a:xfrm>
          <a:prstGeom prst="rect">
            <a:avLst/>
          </a:prstGeom>
          <a:noFill/>
        </p:spPr>
        <p:txBody>
          <a:bodyPr wrap="square" rtlCol="0">
            <a:spAutoFit/>
          </a:bodyPr>
          <a:lstStyle/>
          <a:p>
            <a:r>
              <a:rPr lang="sl-SI" sz="2800" dirty="0" smtClean="0"/>
              <a:t>THANK YOU FOR YOUR ATTENTION!</a:t>
            </a:r>
            <a:endParaRPr lang="sl-SI" sz="2800" dirty="0"/>
          </a:p>
        </p:txBody>
      </p:sp>
      <p:sp>
        <p:nvSpPr>
          <p:cNvPr id="5" name="Diagram poteka: povezovalnik 4"/>
          <p:cNvSpPr/>
          <p:nvPr/>
        </p:nvSpPr>
        <p:spPr>
          <a:xfrm>
            <a:off x="9827537" y="5404918"/>
            <a:ext cx="262550" cy="26254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l-SI"/>
          </a:p>
        </p:txBody>
      </p:sp>
      <p:sp>
        <p:nvSpPr>
          <p:cNvPr id="6" name="Diagram poteka: povezovalnik 5"/>
          <p:cNvSpPr/>
          <p:nvPr/>
        </p:nvSpPr>
        <p:spPr>
          <a:xfrm>
            <a:off x="5187636" y="5404918"/>
            <a:ext cx="262550" cy="26254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l-SI"/>
          </a:p>
        </p:txBody>
      </p:sp>
      <p:sp>
        <p:nvSpPr>
          <p:cNvPr id="7" name="PoljeZBesedilom 6"/>
          <p:cNvSpPr txBox="1"/>
          <p:nvPr/>
        </p:nvSpPr>
        <p:spPr>
          <a:xfrm>
            <a:off x="5490927" y="5351525"/>
            <a:ext cx="4295869" cy="369332"/>
          </a:xfrm>
          <a:prstGeom prst="rect">
            <a:avLst/>
          </a:prstGeom>
          <a:noFill/>
        </p:spPr>
        <p:txBody>
          <a:bodyPr wrap="square" rtlCol="0">
            <a:spAutoFit/>
          </a:bodyPr>
          <a:lstStyle/>
          <a:p>
            <a:r>
              <a:rPr lang="sl-SI" dirty="0" smtClean="0"/>
              <a:t>Tina E., Emma BŽ., Lara B., Mark G., Julija B.</a:t>
            </a:r>
            <a:endParaRPr lang="sl-SI" dirty="0"/>
          </a:p>
        </p:txBody>
      </p:sp>
      <p:sp>
        <p:nvSpPr>
          <p:cNvPr id="8" name="PoljeZBesedilom 7"/>
          <p:cNvSpPr txBox="1"/>
          <p:nvPr/>
        </p:nvSpPr>
        <p:spPr>
          <a:xfrm>
            <a:off x="6135985" y="5875699"/>
            <a:ext cx="3005751" cy="369332"/>
          </a:xfrm>
          <a:prstGeom prst="rect">
            <a:avLst/>
          </a:prstGeom>
          <a:noFill/>
        </p:spPr>
        <p:txBody>
          <a:bodyPr wrap="square" rtlCol="0">
            <a:spAutoFit/>
          </a:bodyPr>
          <a:lstStyle/>
          <a:p>
            <a:r>
              <a:rPr lang="sl-SI" dirty="0" smtClean="0"/>
              <a:t>Teachers: Polona P.P., Aleš V.</a:t>
            </a:r>
            <a:endParaRPr lang="sl-SI" dirty="0"/>
          </a:p>
        </p:txBody>
      </p:sp>
      <p:pic>
        <p:nvPicPr>
          <p:cNvPr id="9" name="Slika 8"/>
          <p:cNvPicPr>
            <a:picLocks noChangeAspect="1"/>
          </p:cNvPicPr>
          <p:nvPr/>
        </p:nvPicPr>
        <p:blipFill>
          <a:blip r:embed="rId3"/>
          <a:stretch>
            <a:fillRect/>
          </a:stretch>
        </p:blipFill>
        <p:spPr>
          <a:xfrm>
            <a:off x="9004564" y="5923193"/>
            <a:ext cx="274344" cy="274344"/>
          </a:xfrm>
          <a:prstGeom prst="rect">
            <a:avLst/>
          </a:prstGeom>
        </p:spPr>
      </p:pic>
      <p:pic>
        <p:nvPicPr>
          <p:cNvPr id="10" name="Slika 9"/>
          <p:cNvPicPr>
            <a:picLocks noChangeAspect="1"/>
          </p:cNvPicPr>
          <p:nvPr/>
        </p:nvPicPr>
        <p:blipFill>
          <a:blip r:embed="rId3"/>
          <a:stretch>
            <a:fillRect/>
          </a:stretch>
        </p:blipFill>
        <p:spPr>
          <a:xfrm>
            <a:off x="5816990" y="5923193"/>
            <a:ext cx="274344" cy="274344"/>
          </a:xfrm>
          <a:prstGeom prst="rect">
            <a:avLst/>
          </a:prstGeom>
        </p:spPr>
      </p:pic>
    </p:spTree>
    <p:extLst>
      <p:ext uri="{BB962C8B-B14F-4D97-AF65-F5344CB8AC3E}">
        <p14:creationId xmlns:p14="http://schemas.microsoft.com/office/powerpoint/2010/main" val="292819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A978F9E-0911-8C3D-2946-0EEEB0B55827}"/>
              </a:ext>
            </a:extLst>
          </p:cNvPr>
          <p:cNvSpPr>
            <a:spLocks noGrp="1"/>
          </p:cNvSpPr>
          <p:nvPr>
            <p:ph type="title"/>
          </p:nvPr>
        </p:nvSpPr>
        <p:spPr>
          <a:xfrm>
            <a:off x="325265" y="365364"/>
            <a:ext cx="4708461" cy="1852735"/>
          </a:xfrm>
        </p:spPr>
        <p:txBody>
          <a:bodyPr>
            <a:noAutofit/>
          </a:bodyPr>
          <a:lstStyle/>
          <a:p>
            <a:r>
              <a:rPr lang="sl-SI" sz="6000" b="1" dirty="0" smtClean="0">
                <a:solidFill>
                  <a:srgbClr val="00B0F0"/>
                </a:solidFill>
                <a:effectLst>
                  <a:outerShdw blurRad="38100" dist="38100" dir="2700000" algn="tl">
                    <a:srgbClr val="000000">
                      <a:alpha val="43137"/>
                    </a:srgbClr>
                  </a:outerShdw>
                </a:effectLst>
              </a:rPr>
              <a:t>C</a:t>
            </a:r>
            <a:r>
              <a:rPr lang="sl-SI" sz="4000" dirty="0" smtClean="0">
                <a:solidFill>
                  <a:srgbClr val="002060"/>
                </a:solidFill>
              </a:rPr>
              <a:t>HARACTERISTICS </a:t>
            </a:r>
            <a:br>
              <a:rPr lang="sl-SI" sz="4000" dirty="0" smtClean="0">
                <a:solidFill>
                  <a:srgbClr val="002060"/>
                </a:solidFill>
              </a:rPr>
            </a:br>
            <a:r>
              <a:rPr lang="sl-SI" sz="6000" b="1" dirty="0" smtClean="0">
                <a:solidFill>
                  <a:srgbClr val="00B0F0"/>
                </a:solidFill>
                <a:effectLst>
                  <a:outerShdw blurRad="38100" dist="38100" dir="2700000" algn="tl">
                    <a:srgbClr val="000000">
                      <a:alpha val="43137"/>
                    </a:srgbClr>
                  </a:outerShdw>
                </a:effectLst>
              </a:rPr>
              <a:t>O</a:t>
            </a:r>
            <a:r>
              <a:rPr lang="sl-SI" sz="4000" dirty="0" smtClean="0">
                <a:solidFill>
                  <a:srgbClr val="002060"/>
                </a:solidFill>
              </a:rPr>
              <a:t>F </a:t>
            </a:r>
            <a:br>
              <a:rPr lang="sl-SI" sz="4000" dirty="0" smtClean="0">
                <a:solidFill>
                  <a:srgbClr val="002060"/>
                </a:solidFill>
              </a:rPr>
            </a:br>
            <a:r>
              <a:rPr lang="sl-SI" sz="6000" b="1" dirty="0" smtClean="0">
                <a:solidFill>
                  <a:srgbClr val="00B0F0"/>
                </a:solidFill>
                <a:effectLst>
                  <a:outerShdw blurRad="38100" dist="38100" dir="2700000" algn="tl">
                    <a:srgbClr val="000000">
                      <a:alpha val="43137"/>
                    </a:srgbClr>
                  </a:outerShdw>
                </a:effectLst>
              </a:rPr>
              <a:t>E</a:t>
            </a:r>
            <a:r>
              <a:rPr lang="sl-SI" sz="4000" dirty="0" smtClean="0">
                <a:solidFill>
                  <a:srgbClr val="002060"/>
                </a:solidFill>
              </a:rPr>
              <a:t>LECRTICITY</a:t>
            </a:r>
            <a:endParaRPr lang="sl-SI" sz="4000" dirty="0">
              <a:solidFill>
                <a:srgbClr val="002060"/>
              </a:solidFill>
            </a:endParaRPr>
          </a:p>
        </p:txBody>
      </p:sp>
      <p:sp>
        <p:nvSpPr>
          <p:cNvPr id="3" name="Označba mesta vsebine 2">
            <a:extLst>
              <a:ext uri="{FF2B5EF4-FFF2-40B4-BE49-F238E27FC236}">
                <a16:creationId xmlns:a16="http://schemas.microsoft.com/office/drawing/2014/main" id="{FAC66703-2D7F-C222-D6A3-226E3693B6D9}"/>
              </a:ext>
            </a:extLst>
          </p:cNvPr>
          <p:cNvSpPr>
            <a:spLocks noGrp="1"/>
          </p:cNvSpPr>
          <p:nvPr>
            <p:ph idx="1"/>
          </p:nvPr>
        </p:nvSpPr>
        <p:spPr>
          <a:xfrm>
            <a:off x="575649" y="2634365"/>
            <a:ext cx="4458077" cy="2344939"/>
          </a:xfrm>
        </p:spPr>
        <p:style>
          <a:lnRef idx="1">
            <a:schemeClr val="accent1"/>
          </a:lnRef>
          <a:fillRef idx="1001">
            <a:schemeClr val="dk2"/>
          </a:fillRef>
          <a:effectRef idx="1">
            <a:schemeClr val="accent1"/>
          </a:effectRef>
          <a:fontRef idx="minor">
            <a:schemeClr val="dk1"/>
          </a:fontRef>
        </p:style>
        <p:txBody>
          <a:bodyPr>
            <a:normAutofit/>
          </a:bodyPr>
          <a:lstStyle/>
          <a:p>
            <a:pPr marL="0" indent="0">
              <a:buNone/>
            </a:pPr>
            <a:r>
              <a:rPr lang="en-US" sz="2000" b="1" spc="50" dirty="0">
                <a:ln w="0"/>
                <a:solidFill>
                  <a:schemeClr val="bg2"/>
                </a:solidFill>
                <a:effectLst>
                  <a:innerShdw blurRad="63500" dist="50800" dir="13500000">
                    <a:srgbClr val="000000">
                      <a:alpha val="50000"/>
                    </a:srgbClr>
                  </a:innerShdw>
                </a:effectLst>
              </a:rPr>
              <a:t>Electricity gives us a better world. We can get it from a variety of </a:t>
            </a:r>
            <a:r>
              <a:rPr lang="en-US" sz="2000" b="1" u="sng" spc="50" dirty="0">
                <a:ln w="0"/>
                <a:solidFill>
                  <a:schemeClr val="bg2"/>
                </a:solidFill>
                <a:effectLst>
                  <a:innerShdw blurRad="63500" dist="50800" dir="13500000">
                    <a:srgbClr val="000000">
                      <a:alpha val="50000"/>
                    </a:srgbClr>
                  </a:innerShdw>
                </a:effectLst>
              </a:rPr>
              <a:t>sources</a:t>
            </a:r>
            <a:r>
              <a:rPr lang="en-US" sz="2000" b="1" spc="50" dirty="0">
                <a:ln w="0"/>
                <a:solidFill>
                  <a:schemeClr val="bg2"/>
                </a:solidFill>
                <a:effectLst>
                  <a:innerShdw blurRad="63500" dist="50800" dir="13500000">
                    <a:srgbClr val="000000">
                      <a:alpha val="50000"/>
                    </a:srgbClr>
                  </a:innerShdw>
                </a:effectLst>
              </a:rPr>
              <a:t>. </a:t>
            </a:r>
            <a:endParaRPr lang="sl-SI" sz="2000" b="1" spc="50" dirty="0" smtClean="0">
              <a:ln w="0"/>
              <a:solidFill>
                <a:schemeClr val="bg2"/>
              </a:solidFill>
              <a:effectLst>
                <a:innerShdw blurRad="63500" dist="50800" dir="13500000">
                  <a:srgbClr val="000000">
                    <a:alpha val="50000"/>
                  </a:srgbClr>
                </a:innerShdw>
              </a:effectLst>
            </a:endParaRPr>
          </a:p>
          <a:p>
            <a:pPr marL="0" indent="0">
              <a:buNone/>
            </a:pPr>
            <a:r>
              <a:rPr lang="en-US" sz="2000" b="1" spc="50" dirty="0" smtClean="0">
                <a:ln w="0"/>
                <a:solidFill>
                  <a:schemeClr val="bg2"/>
                </a:solidFill>
                <a:effectLst>
                  <a:innerShdw blurRad="63500" dist="50800" dir="13500000">
                    <a:srgbClr val="000000">
                      <a:alpha val="50000"/>
                    </a:srgbClr>
                  </a:innerShdw>
                </a:effectLst>
              </a:rPr>
              <a:t>We </a:t>
            </a:r>
            <a:r>
              <a:rPr lang="en-US" sz="2000" b="1" spc="50" dirty="0">
                <a:ln w="0"/>
                <a:solidFill>
                  <a:schemeClr val="bg2"/>
                </a:solidFill>
                <a:effectLst>
                  <a:innerShdw blurRad="63500" dist="50800" dir="13500000">
                    <a:srgbClr val="000000">
                      <a:alpha val="50000"/>
                    </a:srgbClr>
                  </a:innerShdw>
                </a:effectLst>
              </a:rPr>
              <a:t>divide them into several types: </a:t>
            </a:r>
            <a:endParaRPr lang="sl-SI" sz="2000" b="1" spc="50" dirty="0" smtClean="0">
              <a:ln w="0"/>
              <a:solidFill>
                <a:schemeClr val="bg2"/>
              </a:solidFill>
              <a:effectLst>
                <a:innerShdw blurRad="63500" dist="50800" dir="13500000">
                  <a:srgbClr val="000000">
                    <a:alpha val="50000"/>
                  </a:srgbClr>
                </a:innerShdw>
              </a:effectLst>
            </a:endParaRPr>
          </a:p>
          <a:p>
            <a:r>
              <a:rPr lang="sl-SI" sz="2000" b="1" spc="50" dirty="0" smtClean="0">
                <a:ln w="0"/>
                <a:solidFill>
                  <a:schemeClr val="bg2"/>
                </a:solidFill>
                <a:effectLst>
                  <a:innerShdw blurRad="63500" dist="50800" dir="13500000">
                    <a:srgbClr val="000000">
                      <a:alpha val="50000"/>
                    </a:srgbClr>
                  </a:innerShdw>
                </a:effectLst>
              </a:rPr>
              <a:t>- </a:t>
            </a:r>
            <a:r>
              <a:rPr lang="sl-SI" sz="2000" b="1" u="sng" spc="50" dirty="0" smtClean="0">
                <a:ln w="0"/>
                <a:solidFill>
                  <a:schemeClr val="bg2"/>
                </a:solidFill>
                <a:effectLst>
                  <a:innerShdw blurRad="63500" dist="50800" dir="13500000">
                    <a:srgbClr val="000000">
                      <a:alpha val="50000"/>
                    </a:srgbClr>
                  </a:innerShdw>
                </a:effectLst>
              </a:rPr>
              <a:t>hydropower plants</a:t>
            </a:r>
          </a:p>
          <a:p>
            <a:r>
              <a:rPr lang="sl-SI" sz="2000" b="1" spc="50" dirty="0" smtClean="0">
                <a:ln w="0"/>
                <a:solidFill>
                  <a:schemeClr val="bg2"/>
                </a:solidFill>
                <a:effectLst>
                  <a:innerShdw blurRad="63500" dist="50800" dir="13500000">
                    <a:srgbClr val="000000">
                      <a:alpha val="50000"/>
                    </a:srgbClr>
                  </a:innerShdw>
                </a:effectLst>
              </a:rPr>
              <a:t>- </a:t>
            </a:r>
            <a:r>
              <a:rPr lang="sl-SI" sz="2000" b="1" u="sng" spc="50" dirty="0" smtClean="0">
                <a:ln w="0"/>
                <a:solidFill>
                  <a:schemeClr val="bg2"/>
                </a:solidFill>
                <a:effectLst>
                  <a:innerShdw blurRad="63500" dist="50800" dir="13500000">
                    <a:srgbClr val="000000">
                      <a:alpha val="50000"/>
                    </a:srgbClr>
                  </a:innerShdw>
                </a:effectLst>
              </a:rPr>
              <a:t>solarpower plants</a:t>
            </a:r>
          </a:p>
          <a:p>
            <a:r>
              <a:rPr lang="sl-SI" sz="2000" b="1" spc="50" dirty="0" smtClean="0">
                <a:ln w="0"/>
                <a:solidFill>
                  <a:schemeClr val="bg2"/>
                </a:solidFill>
                <a:effectLst>
                  <a:innerShdw blurRad="63500" dist="50800" dir="13500000">
                    <a:srgbClr val="000000">
                      <a:alpha val="50000"/>
                    </a:srgbClr>
                  </a:innerShdw>
                </a:effectLst>
              </a:rPr>
              <a:t>- </a:t>
            </a:r>
            <a:r>
              <a:rPr lang="sl-SI" sz="2000" b="1" u="sng" spc="50" dirty="0" smtClean="0">
                <a:ln w="0"/>
                <a:solidFill>
                  <a:schemeClr val="bg2"/>
                </a:solidFill>
                <a:effectLst>
                  <a:innerShdw blurRad="63500" dist="50800" dir="13500000">
                    <a:srgbClr val="000000">
                      <a:alpha val="50000"/>
                    </a:srgbClr>
                  </a:innerShdw>
                </a:effectLst>
              </a:rPr>
              <a:t>wind</a:t>
            </a:r>
            <a:r>
              <a:rPr lang="sl-SI" sz="2000" b="1" u="sng" spc="50" dirty="0" smtClean="0">
                <a:ln w="0"/>
                <a:solidFill>
                  <a:schemeClr val="bg2"/>
                </a:solidFill>
                <a:effectLst>
                  <a:innerShdw blurRad="63500" dist="50800" dir="13500000">
                    <a:srgbClr val="000000">
                      <a:alpha val="50000"/>
                    </a:srgbClr>
                  </a:innerShdw>
                </a:effectLst>
              </a:rPr>
              <a:t>power plants</a:t>
            </a:r>
          </a:p>
        </p:txBody>
      </p:sp>
      <p:sp>
        <p:nvSpPr>
          <p:cNvPr id="11" name="Pravokotnik 10"/>
          <p:cNvSpPr/>
          <p:nvPr/>
        </p:nvSpPr>
        <p:spPr>
          <a:xfrm>
            <a:off x="325265" y="2630090"/>
            <a:ext cx="81481" cy="2344939"/>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2" name="PoljeZBesedilom 11"/>
          <p:cNvSpPr txBox="1"/>
          <p:nvPr/>
        </p:nvSpPr>
        <p:spPr>
          <a:xfrm>
            <a:off x="575648" y="5305539"/>
            <a:ext cx="4458077" cy="1323439"/>
          </a:xfrm>
          <a:prstGeom prst="rect">
            <a:avLst/>
          </a:prstGeom>
        </p:spPr>
        <p:style>
          <a:lnRef idx="2">
            <a:schemeClr val="accent1"/>
          </a:lnRef>
          <a:fillRef idx="1001">
            <a:schemeClr val="dk2"/>
          </a:fillRef>
          <a:effectRef idx="0">
            <a:schemeClr val="accent1"/>
          </a:effectRef>
          <a:fontRef idx="minor">
            <a:schemeClr val="dk1"/>
          </a:fontRef>
        </p:style>
        <p:txBody>
          <a:bodyPr wrap="square" rtlCol="0">
            <a:spAutoFit/>
          </a:bodyPr>
          <a:lstStyle/>
          <a:p>
            <a:r>
              <a:rPr lang="en-US" sz="2000" b="1" u="sng" dirty="0" smtClean="0">
                <a:solidFill>
                  <a:schemeClr val="bg1"/>
                </a:solidFill>
              </a:rPr>
              <a:t>Electricity</a:t>
            </a:r>
            <a:r>
              <a:rPr lang="en-US" sz="2000" dirty="0" smtClean="0">
                <a:solidFill>
                  <a:schemeClr val="bg1"/>
                </a:solidFill>
              </a:rPr>
              <a:t> is a co-</a:t>
            </a:r>
            <a:r>
              <a:rPr lang="sl-SI" sz="2000" dirty="0" smtClean="0">
                <a:solidFill>
                  <a:schemeClr val="bg1"/>
                </a:solidFill>
              </a:rPr>
              <a:t>w</a:t>
            </a:r>
            <a:r>
              <a:rPr lang="en-US" sz="2000" dirty="0" smtClean="0">
                <a:solidFill>
                  <a:schemeClr val="bg1"/>
                </a:solidFill>
              </a:rPr>
              <a:t>ord for an electric charge</a:t>
            </a:r>
            <a:r>
              <a:rPr lang="sl-SI" sz="2000" dirty="0" smtClean="0">
                <a:solidFill>
                  <a:schemeClr val="bg1"/>
                </a:solidFill>
              </a:rPr>
              <a:t>, </a:t>
            </a:r>
            <a:r>
              <a:rPr lang="en-US" sz="2000" dirty="0" smtClean="0">
                <a:solidFill>
                  <a:schemeClr val="bg1"/>
                </a:solidFill>
              </a:rPr>
              <a:t>a feature of some elementary particles (e.g.</a:t>
            </a:r>
            <a:r>
              <a:rPr lang="sl-SI" sz="2000" dirty="0" smtClean="0">
                <a:solidFill>
                  <a:schemeClr val="bg1"/>
                </a:solidFill>
              </a:rPr>
              <a:t>,</a:t>
            </a:r>
            <a:r>
              <a:rPr lang="en-US" sz="2000" dirty="0" smtClean="0">
                <a:solidFill>
                  <a:schemeClr val="bg1"/>
                </a:solidFill>
              </a:rPr>
              <a:t> an electron</a:t>
            </a:r>
            <a:r>
              <a:rPr lang="sl-SI" sz="2000" dirty="0" smtClean="0">
                <a:solidFill>
                  <a:schemeClr val="bg1"/>
                </a:solidFill>
              </a:rPr>
              <a:t> or a proton</a:t>
            </a:r>
            <a:r>
              <a:rPr lang="en-US" sz="2000" dirty="0" smtClean="0">
                <a:solidFill>
                  <a:schemeClr val="bg1"/>
                </a:solidFill>
              </a:rPr>
              <a:t>) that create an electric field around them</a:t>
            </a:r>
            <a:r>
              <a:rPr lang="sl-SI" sz="2000" dirty="0" smtClean="0">
                <a:solidFill>
                  <a:schemeClr val="bg1"/>
                </a:solidFill>
              </a:rPr>
              <a:t>.</a:t>
            </a:r>
            <a:endParaRPr lang="sl-SI" sz="2000" dirty="0">
              <a:solidFill>
                <a:schemeClr val="bg1"/>
              </a:solidFill>
            </a:endParaRPr>
          </a:p>
        </p:txBody>
      </p:sp>
      <p:pic>
        <p:nvPicPr>
          <p:cNvPr id="13" name="Slika 12"/>
          <p:cNvPicPr>
            <a:picLocks noChangeAspect="1"/>
          </p:cNvPicPr>
          <p:nvPr/>
        </p:nvPicPr>
        <p:blipFill>
          <a:blip r:embed="rId2"/>
          <a:stretch>
            <a:fillRect/>
          </a:stretch>
        </p:blipFill>
        <p:spPr>
          <a:xfrm>
            <a:off x="325265" y="5305539"/>
            <a:ext cx="81481" cy="1323439"/>
          </a:xfrm>
          <a:prstGeom prst="rect">
            <a:avLst/>
          </a:prstGeom>
        </p:spPr>
      </p:pic>
      <p:pic>
        <p:nvPicPr>
          <p:cNvPr id="17" name="Slika 16"/>
          <p:cNvPicPr>
            <a:picLocks noChangeAspect="1"/>
          </p:cNvPicPr>
          <p:nvPr/>
        </p:nvPicPr>
        <p:blipFill rotWithShape="1">
          <a:blip r:embed="rId3"/>
          <a:srcRect l="20659" t="650" r="10787" b="-690"/>
          <a:stretch/>
        </p:blipFill>
        <p:spPr>
          <a:xfrm>
            <a:off x="6181725" y="94751"/>
            <a:ext cx="5943600" cy="66670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8" name="Enakokraki trikotnik 17"/>
          <p:cNvSpPr/>
          <p:nvPr/>
        </p:nvSpPr>
        <p:spPr>
          <a:xfrm>
            <a:off x="5202627" y="4544839"/>
            <a:ext cx="380246" cy="430189"/>
          </a:xfrm>
          <a:prstGeom prst="triangle">
            <a:avLst>
              <a:gd name="adj" fmla="val 0"/>
            </a:avLst>
          </a:prstGeom>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sl-SI" dirty="0"/>
          </a:p>
        </p:txBody>
      </p:sp>
      <p:sp>
        <p:nvSpPr>
          <p:cNvPr id="19" name="Enakokraki trikotnik 18"/>
          <p:cNvSpPr/>
          <p:nvPr/>
        </p:nvSpPr>
        <p:spPr>
          <a:xfrm>
            <a:off x="5202627" y="6198789"/>
            <a:ext cx="380246" cy="430189"/>
          </a:xfrm>
          <a:prstGeom prst="triangle">
            <a:avLst>
              <a:gd name="adj" fmla="val 0"/>
            </a:avLst>
          </a:prstGeom>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sl-SI" dirty="0"/>
          </a:p>
        </p:txBody>
      </p:sp>
    </p:spTree>
    <p:extLst>
      <p:ext uri="{BB962C8B-B14F-4D97-AF65-F5344CB8AC3E}">
        <p14:creationId xmlns:p14="http://schemas.microsoft.com/office/powerpoint/2010/main" val="23090379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2"/>
          <a:srcRect l="54627" t="319" r="29535" b="73991"/>
          <a:stretch/>
        </p:blipFill>
        <p:spPr>
          <a:xfrm>
            <a:off x="7423842" y="597531"/>
            <a:ext cx="1539090" cy="1403287"/>
          </a:xfrm>
          <a:prstGeom prst="rect">
            <a:avLst/>
          </a:prstGeom>
          <a:noFill/>
          <a:ln>
            <a:noFill/>
          </a:ln>
          <a:effectLst>
            <a:glow rad="127000">
              <a:schemeClr val="accent1">
                <a:alpha val="0"/>
              </a:schemeClr>
            </a:glow>
            <a:outerShdw blurRad="190500" algn="tl" rotWithShape="0">
              <a:srgbClr val="000000"/>
            </a:outerShdw>
            <a:reflection blurRad="304800" stA="28000" endPos="65000" dist="50800" dir="5400000" sy="-100000" algn="bl" rotWithShape="0"/>
          </a:effectLst>
        </p:spPr>
      </p:pic>
      <p:pic>
        <p:nvPicPr>
          <p:cNvPr id="7" name="Slika 6"/>
          <p:cNvPicPr>
            <a:picLocks noChangeAspect="1"/>
          </p:cNvPicPr>
          <p:nvPr/>
        </p:nvPicPr>
        <p:blipFill rotWithShape="1">
          <a:blip r:embed="rId2"/>
          <a:srcRect l="70278" t="26021" r="13698" b="47958"/>
          <a:stretch/>
        </p:blipFill>
        <p:spPr>
          <a:xfrm>
            <a:off x="8951584" y="1996290"/>
            <a:ext cx="1557196" cy="1421394"/>
          </a:xfrm>
          <a:prstGeom prst="rect">
            <a:avLst/>
          </a:prstGeom>
          <a:noFill/>
          <a:ln>
            <a:noFill/>
          </a:ln>
          <a:effectLst>
            <a:glow rad="127000">
              <a:schemeClr val="accent1">
                <a:alpha val="0"/>
              </a:schemeClr>
            </a:glow>
            <a:outerShdw blurRad="190500" algn="tl" rotWithShape="0">
              <a:srgbClr val="000000"/>
            </a:outerShdw>
            <a:reflection blurRad="304800" stA="28000" endPos="65000" dist="50800" dir="5400000" sy="-100000" algn="bl" rotWithShape="0"/>
          </a:effectLst>
        </p:spPr>
      </p:pic>
      <p:pic>
        <p:nvPicPr>
          <p:cNvPr id="8" name="Slika 7"/>
          <p:cNvPicPr>
            <a:picLocks noChangeAspect="1"/>
          </p:cNvPicPr>
          <p:nvPr/>
        </p:nvPicPr>
        <p:blipFill rotWithShape="1">
          <a:blip r:embed="rId2"/>
          <a:srcRect l="86489" t="-829" b="74311"/>
          <a:stretch/>
        </p:blipFill>
        <p:spPr>
          <a:xfrm>
            <a:off x="10508780" y="574897"/>
            <a:ext cx="1312993" cy="1448554"/>
          </a:xfrm>
          <a:prstGeom prst="rect">
            <a:avLst/>
          </a:prstGeom>
          <a:noFill/>
          <a:ln>
            <a:noFill/>
          </a:ln>
          <a:effectLst>
            <a:glow rad="127000">
              <a:schemeClr val="accent1">
                <a:alpha val="0"/>
              </a:schemeClr>
            </a:glow>
            <a:outerShdw blurRad="190500" algn="tl" rotWithShape="0">
              <a:srgbClr val="000000"/>
            </a:outerShdw>
            <a:reflection blurRad="304800" stA="28000" endPos="65000" dist="50800" dir="5400000" sy="-100000" algn="bl" rotWithShape="0"/>
          </a:effectLst>
        </p:spPr>
      </p:pic>
      <p:pic>
        <p:nvPicPr>
          <p:cNvPr id="9" name="Slika 8"/>
          <p:cNvPicPr>
            <a:picLocks noChangeAspect="1"/>
          </p:cNvPicPr>
          <p:nvPr/>
        </p:nvPicPr>
        <p:blipFill rotWithShape="1">
          <a:blip r:embed="rId2"/>
          <a:srcRect l="54813" t="51709" r="29536" b="22933"/>
          <a:stretch/>
        </p:blipFill>
        <p:spPr>
          <a:xfrm>
            <a:off x="7421551" y="3395051"/>
            <a:ext cx="1530035" cy="1393424"/>
          </a:xfrm>
          <a:prstGeom prst="rect">
            <a:avLst/>
          </a:prstGeom>
          <a:noFill/>
          <a:ln>
            <a:noFill/>
          </a:ln>
          <a:effectLst>
            <a:glow rad="127000">
              <a:schemeClr val="accent1">
                <a:alpha val="0"/>
              </a:schemeClr>
            </a:glow>
            <a:outerShdw blurRad="190500" algn="tl" rotWithShape="0">
              <a:srgbClr val="000000"/>
            </a:outerShdw>
            <a:reflection blurRad="304800" stA="28000" endPos="65000" dist="50800" dir="5400000" sy="-100000" algn="bl" rotWithShape="0"/>
          </a:effectLst>
        </p:spPr>
      </p:pic>
      <p:pic>
        <p:nvPicPr>
          <p:cNvPr id="10" name="Slika 9"/>
          <p:cNvPicPr>
            <a:picLocks noChangeAspect="1"/>
          </p:cNvPicPr>
          <p:nvPr/>
        </p:nvPicPr>
        <p:blipFill rotWithShape="1">
          <a:blip r:embed="rId2"/>
          <a:srcRect l="39161" t="26021" r="45282" b="48787"/>
          <a:stretch/>
        </p:blipFill>
        <p:spPr>
          <a:xfrm>
            <a:off x="5884753" y="1996290"/>
            <a:ext cx="1536798" cy="1398761"/>
          </a:xfrm>
          <a:prstGeom prst="rect">
            <a:avLst/>
          </a:prstGeom>
          <a:noFill/>
          <a:ln>
            <a:noFill/>
          </a:ln>
          <a:effectLst>
            <a:glow rad="127000">
              <a:schemeClr val="accent1">
                <a:alpha val="0"/>
              </a:schemeClr>
            </a:glow>
            <a:outerShdw blurRad="190500" algn="tl" rotWithShape="0">
              <a:srgbClr val="000000"/>
            </a:outerShdw>
            <a:reflection blurRad="304800" stA="28000" endPos="65000" dist="50800" dir="5400000" sy="-100000" algn="bl" rotWithShape="0"/>
          </a:effectLst>
        </p:spPr>
      </p:pic>
      <p:pic>
        <p:nvPicPr>
          <p:cNvPr id="11" name="Slika 10"/>
          <p:cNvPicPr>
            <a:picLocks noChangeAspect="1"/>
          </p:cNvPicPr>
          <p:nvPr/>
        </p:nvPicPr>
        <p:blipFill rotWithShape="1">
          <a:blip r:embed="rId2"/>
          <a:srcRect l="70582" t="77069" r="13860"/>
          <a:stretch/>
        </p:blipFill>
        <p:spPr>
          <a:xfrm>
            <a:off x="8962932" y="4788475"/>
            <a:ext cx="1557194" cy="1252629"/>
          </a:xfrm>
          <a:prstGeom prst="rect">
            <a:avLst/>
          </a:prstGeom>
          <a:noFill/>
          <a:ln>
            <a:noFill/>
          </a:ln>
          <a:effectLst>
            <a:glow rad="127000">
              <a:schemeClr val="accent1">
                <a:alpha val="0"/>
              </a:schemeClr>
            </a:glow>
            <a:outerShdw blurRad="190500" algn="tl" rotWithShape="0">
              <a:srgbClr val="000000"/>
            </a:outerShdw>
            <a:reflection blurRad="304800" stA="28000" endPos="65000" dist="50800" dir="5400000" sy="-100000" algn="bl" rotWithShape="0"/>
          </a:effectLst>
        </p:spPr>
      </p:pic>
      <p:pic>
        <p:nvPicPr>
          <p:cNvPr id="12" name="Slika 11"/>
          <p:cNvPicPr>
            <a:picLocks noChangeAspect="1"/>
          </p:cNvPicPr>
          <p:nvPr/>
        </p:nvPicPr>
        <p:blipFill rotWithShape="1">
          <a:blip r:embed="rId2"/>
          <a:srcRect l="86233" t="51213" r="-301" b="23428"/>
          <a:stretch/>
        </p:blipFill>
        <p:spPr>
          <a:xfrm>
            <a:off x="10520126" y="3410490"/>
            <a:ext cx="1367074" cy="1385180"/>
          </a:xfrm>
          <a:prstGeom prst="rect">
            <a:avLst/>
          </a:prstGeom>
          <a:noFill/>
          <a:ln>
            <a:noFill/>
          </a:ln>
          <a:effectLst>
            <a:glow rad="127000">
              <a:schemeClr val="accent1">
                <a:alpha val="0"/>
              </a:schemeClr>
            </a:glow>
            <a:outerShdw blurRad="190500" algn="tl" rotWithShape="0">
              <a:srgbClr val="000000"/>
            </a:outerShdw>
            <a:reflection blurRad="304800" stA="28000" endPos="65000" dist="50800" dir="5400000" sy="-100000" algn="bl" rotWithShape="0"/>
          </a:effectLst>
        </p:spPr>
      </p:pic>
      <p:pic>
        <p:nvPicPr>
          <p:cNvPr id="13" name="Slika 12"/>
          <p:cNvPicPr>
            <a:picLocks noChangeAspect="1"/>
          </p:cNvPicPr>
          <p:nvPr/>
        </p:nvPicPr>
        <p:blipFill rotWithShape="1">
          <a:blip r:embed="rId2"/>
          <a:srcRect l="38627" t="76737" r="45442"/>
          <a:stretch/>
        </p:blipFill>
        <p:spPr>
          <a:xfrm>
            <a:off x="5879080" y="4770368"/>
            <a:ext cx="1548144" cy="1270736"/>
          </a:xfrm>
          <a:prstGeom prst="rect">
            <a:avLst/>
          </a:prstGeom>
          <a:noFill/>
          <a:ln>
            <a:noFill/>
          </a:ln>
          <a:effectLst>
            <a:glow rad="127000">
              <a:schemeClr val="accent1">
                <a:alpha val="0"/>
              </a:schemeClr>
            </a:glow>
            <a:outerShdw blurRad="190500" algn="tl" rotWithShape="0">
              <a:srgbClr val="000000"/>
            </a:outerShdw>
            <a:reflection blurRad="304800" stA="28000" endPos="65000" dist="50800" dir="5400000" sy="-100000" algn="bl" rotWithShape="0"/>
          </a:effectLst>
        </p:spPr>
      </p:pic>
      <p:pic>
        <p:nvPicPr>
          <p:cNvPr id="14" name="Slika 13"/>
          <p:cNvPicPr>
            <a:picLocks noChangeAspect="1"/>
          </p:cNvPicPr>
          <p:nvPr/>
        </p:nvPicPr>
        <p:blipFill rotWithShape="1">
          <a:blip r:embed="rId2"/>
          <a:srcRect l="23161" r="61001" b="74311"/>
          <a:stretch/>
        </p:blipFill>
        <p:spPr>
          <a:xfrm>
            <a:off x="4350192" y="597531"/>
            <a:ext cx="1539089" cy="1403286"/>
          </a:xfrm>
          <a:prstGeom prst="rect">
            <a:avLst/>
          </a:prstGeom>
          <a:noFill/>
          <a:ln>
            <a:noFill/>
          </a:ln>
          <a:effectLst>
            <a:glow rad="127000">
              <a:schemeClr val="accent1">
                <a:alpha val="0"/>
              </a:schemeClr>
            </a:glow>
            <a:outerShdw blurRad="190500" algn="tl" rotWithShape="0">
              <a:srgbClr val="000000"/>
            </a:outerShdw>
            <a:reflection blurRad="304800" stA="28000" endPos="65000" dist="50800" dir="5400000" sy="-100000" algn="bl" rotWithShape="0"/>
          </a:effectLst>
        </p:spPr>
      </p:pic>
      <p:pic>
        <p:nvPicPr>
          <p:cNvPr id="15" name="Slika 14"/>
          <p:cNvPicPr>
            <a:picLocks noChangeAspect="1"/>
          </p:cNvPicPr>
          <p:nvPr/>
        </p:nvPicPr>
        <p:blipFill rotWithShape="1">
          <a:blip r:embed="rId2"/>
          <a:srcRect l="22696" t="50716" r="61466" b="23761"/>
          <a:stretch/>
        </p:blipFill>
        <p:spPr>
          <a:xfrm>
            <a:off x="4343372" y="3395051"/>
            <a:ext cx="1539090" cy="1394234"/>
          </a:xfrm>
          <a:prstGeom prst="rect">
            <a:avLst/>
          </a:prstGeom>
          <a:noFill/>
          <a:ln>
            <a:noFill/>
          </a:ln>
          <a:effectLst>
            <a:glow rad="127000">
              <a:schemeClr val="accent1">
                <a:alpha val="0"/>
              </a:schemeClr>
            </a:glow>
            <a:outerShdw blurRad="190500" algn="tl" rotWithShape="0">
              <a:srgbClr val="000000"/>
            </a:outerShdw>
            <a:reflection blurRad="304800" stA="28000" endPos="65000" dist="50800" dir="5400000" sy="-100000" algn="bl" rotWithShape="0"/>
          </a:effectLst>
        </p:spPr>
      </p:pic>
      <p:sp>
        <p:nvSpPr>
          <p:cNvPr id="16" name="PoljeZBesedilom 15"/>
          <p:cNvSpPr txBox="1"/>
          <p:nvPr/>
        </p:nvSpPr>
        <p:spPr>
          <a:xfrm>
            <a:off x="325925" y="1683944"/>
            <a:ext cx="4146487" cy="2554545"/>
          </a:xfrm>
          <a:prstGeom prst="rect">
            <a:avLst/>
          </a:prstGeom>
          <a:noFill/>
        </p:spPr>
        <p:txBody>
          <a:bodyPr wrap="square" rtlCol="0">
            <a:spAutoFit/>
          </a:bodyPr>
          <a:lstStyle/>
          <a:p>
            <a:r>
              <a:rPr lang="sl-SI" sz="4000" i="1" dirty="0" smtClean="0">
                <a:solidFill>
                  <a:schemeClr val="accent2">
                    <a:lumMod val="75000"/>
                  </a:schemeClr>
                </a:solidFill>
                <a:effectLst>
                  <a:outerShdw blurRad="38100" dist="38100" dir="2700000" algn="tl">
                    <a:srgbClr val="000000">
                      <a:alpha val="43137"/>
                    </a:srgbClr>
                  </a:outerShdw>
                </a:effectLst>
                <a:latin typeface="Baskerville Old Face" panose="02020602080505020303" pitchFamily="18" charset="0"/>
              </a:rPr>
              <a:t>I</a:t>
            </a:r>
            <a:r>
              <a:rPr lang="en-US" sz="4000" i="1" dirty="0" smtClean="0">
                <a:solidFill>
                  <a:schemeClr val="accent2">
                    <a:lumMod val="75000"/>
                  </a:schemeClr>
                </a:solidFill>
                <a:effectLst>
                  <a:outerShdw blurRad="38100" dist="38100" dir="2700000" algn="tl">
                    <a:srgbClr val="000000">
                      <a:alpha val="43137"/>
                    </a:srgbClr>
                  </a:outerShdw>
                </a:effectLst>
                <a:latin typeface="Baskerville Old Face" panose="02020602080505020303" pitchFamily="18" charset="0"/>
              </a:rPr>
              <a:t>n </a:t>
            </a:r>
            <a:r>
              <a:rPr lang="en-US" sz="4000" i="1" dirty="0">
                <a:solidFill>
                  <a:schemeClr val="accent2">
                    <a:lumMod val="75000"/>
                  </a:schemeClr>
                </a:solidFill>
                <a:effectLst>
                  <a:outerShdw blurRad="38100" dist="38100" dir="2700000" algn="tl">
                    <a:srgbClr val="000000">
                      <a:alpha val="43137"/>
                    </a:srgbClr>
                  </a:outerShdw>
                </a:effectLst>
                <a:latin typeface="Baskerville Old Face" panose="02020602080505020303" pitchFamily="18" charset="0"/>
              </a:rPr>
              <a:t>Ljubljana we have some power plants of each type and these </a:t>
            </a:r>
            <a:r>
              <a:rPr lang="en-US" sz="4000" i="1" dirty="0" smtClean="0">
                <a:solidFill>
                  <a:schemeClr val="accent2">
                    <a:lumMod val="75000"/>
                  </a:schemeClr>
                </a:solidFill>
                <a:effectLst>
                  <a:outerShdw blurRad="38100" dist="38100" dir="2700000" algn="tl">
                    <a:srgbClr val="000000">
                      <a:alpha val="43137"/>
                    </a:srgbClr>
                  </a:outerShdw>
                </a:effectLst>
                <a:latin typeface="Baskerville Old Face" panose="02020602080505020303" pitchFamily="18" charset="0"/>
              </a:rPr>
              <a:t>are</a:t>
            </a:r>
            <a:r>
              <a:rPr lang="sl-SI" sz="4000" i="1" dirty="0" smtClean="0">
                <a:solidFill>
                  <a:schemeClr val="accent2">
                    <a:lumMod val="75000"/>
                  </a:schemeClr>
                </a:solidFill>
                <a:effectLst>
                  <a:outerShdw blurRad="38100" dist="38100" dir="2700000" algn="tl">
                    <a:srgbClr val="000000">
                      <a:alpha val="43137"/>
                    </a:srgbClr>
                  </a:outerShdw>
                </a:effectLst>
                <a:latin typeface="Baskerville Old Face" panose="02020602080505020303" pitchFamily="18" charset="0"/>
              </a:rPr>
              <a:t>…</a:t>
            </a:r>
            <a:endParaRPr lang="en-US" sz="4000" i="1" dirty="0">
              <a:solidFill>
                <a:schemeClr val="accent2">
                  <a:lumMod val="75000"/>
                </a:schemeClr>
              </a:solidFill>
              <a:effectLst>
                <a:outerShdw blurRad="38100" dist="38100" dir="2700000" algn="tl">
                  <a:srgbClr val="000000">
                    <a:alpha val="43137"/>
                  </a:srgbClr>
                </a:outerShdw>
              </a:effectLst>
              <a:latin typeface="Baskerville Old Face" panose="02020602080505020303" pitchFamily="18" charset="0"/>
            </a:endParaRPr>
          </a:p>
        </p:txBody>
      </p:sp>
    </p:spTree>
    <p:extLst>
      <p:ext uri="{BB962C8B-B14F-4D97-AF65-F5344CB8AC3E}">
        <p14:creationId xmlns:p14="http://schemas.microsoft.com/office/powerpoint/2010/main" val="8941953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AC3AFD2-DC84-AA50-C41A-7F45473CF459}"/>
              </a:ext>
            </a:extLst>
          </p:cNvPr>
          <p:cNvSpPr>
            <a:spLocks noGrp="1"/>
          </p:cNvSpPr>
          <p:nvPr>
            <p:ph type="title"/>
          </p:nvPr>
        </p:nvSpPr>
        <p:spPr>
          <a:xfrm>
            <a:off x="411149" y="473952"/>
            <a:ext cx="2656438" cy="1551900"/>
          </a:xfrm>
        </p:spPr>
        <p:txBody>
          <a:bodyPr>
            <a:normAutofit fontScale="90000"/>
          </a:bodyPr>
          <a:lstStyle/>
          <a:p>
            <a:r>
              <a:rPr lang="sl-SI" sz="6700" b="1" dirty="0">
                <a:solidFill>
                  <a:srgbClr val="FF0000"/>
                </a:solidFill>
              </a:rPr>
              <a:t>E</a:t>
            </a:r>
            <a:r>
              <a:rPr lang="sl-SI" dirty="0">
                <a:solidFill>
                  <a:srgbClr val="B62828"/>
                </a:solidFill>
              </a:rPr>
              <a:t>LEKTRO</a:t>
            </a:r>
            <a:r>
              <a:rPr lang="sl-SI" dirty="0">
                <a:solidFill>
                  <a:srgbClr val="0070C0"/>
                </a:solidFill>
              </a:rPr>
              <a:t> </a:t>
            </a:r>
            <a:r>
              <a:rPr lang="sl-SI" dirty="0" smtClean="0">
                <a:solidFill>
                  <a:srgbClr val="0070C0"/>
                </a:solidFill>
              </a:rPr>
              <a:t>         </a:t>
            </a:r>
            <a:r>
              <a:rPr lang="sl-SI" sz="6700" b="1" dirty="0" smtClean="0">
                <a:solidFill>
                  <a:srgbClr val="FF0000"/>
                </a:solidFill>
              </a:rPr>
              <a:t>L</a:t>
            </a:r>
            <a:r>
              <a:rPr lang="sl-SI" dirty="0" smtClean="0">
                <a:solidFill>
                  <a:srgbClr val="B62828"/>
                </a:solidFill>
              </a:rPr>
              <a:t>JUBLJANA</a:t>
            </a:r>
            <a:endParaRPr lang="sl-SI" sz="4000" dirty="0">
              <a:solidFill>
                <a:srgbClr val="B62828"/>
              </a:solidFill>
            </a:endParaRPr>
          </a:p>
        </p:txBody>
      </p:sp>
      <p:sp>
        <p:nvSpPr>
          <p:cNvPr id="3" name="Označba mesta vsebine 2">
            <a:extLst>
              <a:ext uri="{FF2B5EF4-FFF2-40B4-BE49-F238E27FC236}">
                <a16:creationId xmlns:a16="http://schemas.microsoft.com/office/drawing/2014/main" id="{FB367479-1F2B-0DA8-6401-83FDFC862A83}"/>
              </a:ext>
            </a:extLst>
          </p:cNvPr>
          <p:cNvSpPr>
            <a:spLocks noGrp="1"/>
          </p:cNvSpPr>
          <p:nvPr>
            <p:ph idx="1"/>
          </p:nvPr>
        </p:nvSpPr>
        <p:spPr>
          <a:xfrm>
            <a:off x="411149" y="2343202"/>
            <a:ext cx="4427145" cy="834750"/>
          </a:xfrm>
          <a:solidFill>
            <a:srgbClr val="FF505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marL="0" indent="0">
              <a:buNone/>
            </a:pPr>
            <a:r>
              <a:rPr lang="en-US" sz="1800" dirty="0" smtClean="0"/>
              <a:t>Renewable energy sources are captured from constant natural processes such as water flow in rivers or streams</a:t>
            </a:r>
            <a:r>
              <a:rPr lang="sl-SI" sz="1800" dirty="0"/>
              <a:t> </a:t>
            </a:r>
            <a:r>
              <a:rPr lang="sl-SI" sz="1800" dirty="0" smtClean="0"/>
              <a:t>= </a:t>
            </a:r>
            <a:r>
              <a:rPr lang="sl-SI" sz="1800" b="1" dirty="0" smtClean="0"/>
              <a:t>HYDROPOWER</a:t>
            </a:r>
            <a:endParaRPr lang="sl-SI" sz="1800" dirty="0" smtClean="0"/>
          </a:p>
        </p:txBody>
      </p:sp>
      <p:pic>
        <p:nvPicPr>
          <p:cNvPr id="6" name="Slika 5"/>
          <p:cNvPicPr>
            <a:picLocks noChangeAspect="1"/>
          </p:cNvPicPr>
          <p:nvPr/>
        </p:nvPicPr>
        <p:blipFill rotWithShape="1">
          <a:blip r:embed="rId2"/>
          <a:srcRect l="28576" t="13625" r="18016" b="17861"/>
          <a:stretch/>
        </p:blipFill>
        <p:spPr>
          <a:xfrm>
            <a:off x="7924533" y="334977"/>
            <a:ext cx="3854026" cy="6132183"/>
          </a:xfrm>
          <a:prstGeom prst="round2DiagRect">
            <a:avLst>
              <a:gd name="adj1" fmla="val 1322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PoljeZBesedilom 6"/>
          <p:cNvSpPr txBox="1"/>
          <p:nvPr/>
        </p:nvSpPr>
        <p:spPr>
          <a:xfrm>
            <a:off x="411149" y="3495302"/>
            <a:ext cx="4856430" cy="923330"/>
          </a:xfrm>
          <a:prstGeom prst="rect">
            <a:avLst/>
          </a:prstGeom>
          <a:solidFill>
            <a:srgbClr val="FF505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Elektro </a:t>
            </a:r>
            <a:r>
              <a:rPr lang="en-US" dirty="0"/>
              <a:t>Ljubljana is a technologically advanced company that makes sure that electricity serves people and enables progress</a:t>
            </a:r>
            <a:r>
              <a:rPr lang="en-US" dirty="0" smtClean="0"/>
              <a:t>.</a:t>
            </a:r>
            <a:endParaRPr lang="en-US" dirty="0"/>
          </a:p>
        </p:txBody>
      </p:sp>
      <p:sp>
        <p:nvSpPr>
          <p:cNvPr id="9" name="PoljeZBesedilom 8"/>
          <p:cNvSpPr txBox="1"/>
          <p:nvPr/>
        </p:nvSpPr>
        <p:spPr>
          <a:xfrm>
            <a:off x="411149" y="4735982"/>
            <a:ext cx="6627137" cy="923330"/>
          </a:xfrm>
          <a:prstGeom prst="rect">
            <a:avLst/>
          </a:prstGeom>
          <a:solidFill>
            <a:srgbClr val="FF505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sl-SI" dirty="0" smtClean="0"/>
              <a:t>The introduction of the first lighting in Slovenia: late 19th century</a:t>
            </a:r>
          </a:p>
          <a:p>
            <a:r>
              <a:rPr lang="sl-SI" dirty="0" smtClean="0"/>
              <a:t>                                                                     </a:t>
            </a:r>
            <a:endParaRPr lang="sl-SI" dirty="0"/>
          </a:p>
          <a:p>
            <a:r>
              <a:rPr lang="sl-SI" dirty="0" smtClean="0"/>
              <a:t>The start of creation of e-</a:t>
            </a:r>
            <a:r>
              <a:rPr lang="sl-SI" dirty="0" smtClean="0"/>
              <a:t>mobility</a:t>
            </a:r>
            <a:r>
              <a:rPr lang="sl-SI" dirty="0" smtClean="0"/>
              <a:t> : beginning of the 21st century</a:t>
            </a:r>
            <a:endParaRPr lang="sl-SI" dirty="0"/>
          </a:p>
        </p:txBody>
      </p:sp>
      <p:sp>
        <p:nvSpPr>
          <p:cNvPr id="10" name="Pravokotnik 9"/>
          <p:cNvSpPr/>
          <p:nvPr/>
        </p:nvSpPr>
        <p:spPr>
          <a:xfrm>
            <a:off x="200516" y="2343202"/>
            <a:ext cx="45719" cy="834750"/>
          </a:xfrm>
          <a:prstGeom prst="rect">
            <a:avLst/>
          </a:prstGeom>
          <a:solidFill>
            <a:schemeClr val="bg1"/>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1" name="Pravokotnik 10"/>
          <p:cNvSpPr/>
          <p:nvPr/>
        </p:nvSpPr>
        <p:spPr>
          <a:xfrm>
            <a:off x="200517" y="3495302"/>
            <a:ext cx="45719" cy="923330"/>
          </a:xfrm>
          <a:prstGeom prst="rect">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2" name="Pravokotnik 11"/>
          <p:cNvSpPr/>
          <p:nvPr/>
        </p:nvSpPr>
        <p:spPr>
          <a:xfrm>
            <a:off x="200518" y="4735982"/>
            <a:ext cx="45719" cy="923330"/>
          </a:xfrm>
          <a:prstGeom prst="rect">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3" name="Enakokraki trikotnik 12"/>
          <p:cNvSpPr/>
          <p:nvPr/>
        </p:nvSpPr>
        <p:spPr>
          <a:xfrm>
            <a:off x="5005028" y="2842788"/>
            <a:ext cx="262551" cy="326404"/>
          </a:xfrm>
          <a:prstGeom prst="triangle">
            <a:avLst>
              <a:gd name="adj" fmla="val 0"/>
            </a:avLst>
          </a:prstGeom>
          <a:solidFill>
            <a:schemeClr val="bg1"/>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pic>
        <p:nvPicPr>
          <p:cNvPr id="16" name="Slika 15"/>
          <p:cNvPicPr>
            <a:picLocks noChangeAspect="1"/>
          </p:cNvPicPr>
          <p:nvPr/>
        </p:nvPicPr>
        <p:blipFill>
          <a:blip r:embed="rId3"/>
          <a:stretch>
            <a:fillRect/>
          </a:stretch>
        </p:blipFill>
        <p:spPr>
          <a:xfrm>
            <a:off x="7203198" y="5305713"/>
            <a:ext cx="286537" cy="353599"/>
          </a:xfrm>
          <a:prstGeom prst="rect">
            <a:avLst/>
          </a:prstGeom>
        </p:spPr>
      </p:pic>
      <p:pic>
        <p:nvPicPr>
          <p:cNvPr id="17" name="Slika 16"/>
          <p:cNvPicPr>
            <a:picLocks noChangeAspect="1"/>
          </p:cNvPicPr>
          <p:nvPr/>
        </p:nvPicPr>
        <p:blipFill>
          <a:blip r:embed="rId3"/>
          <a:stretch>
            <a:fillRect/>
          </a:stretch>
        </p:blipFill>
        <p:spPr>
          <a:xfrm>
            <a:off x="5432492" y="4067553"/>
            <a:ext cx="286537" cy="353599"/>
          </a:xfrm>
          <a:prstGeom prst="rect">
            <a:avLst/>
          </a:prstGeom>
        </p:spPr>
      </p:pic>
    </p:spTree>
    <p:extLst>
      <p:ext uri="{BB962C8B-B14F-4D97-AF65-F5344CB8AC3E}">
        <p14:creationId xmlns:p14="http://schemas.microsoft.com/office/powerpoint/2010/main" val="16065768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C50C5A8C-C64B-82EF-6A6A-570E59376993}"/>
              </a:ext>
            </a:extLst>
          </p:cNvPr>
          <p:cNvSpPr>
            <a:spLocks noGrp="1"/>
          </p:cNvSpPr>
          <p:nvPr>
            <p:ph idx="1"/>
          </p:nvPr>
        </p:nvSpPr>
        <p:spPr>
          <a:xfrm>
            <a:off x="479834" y="2702460"/>
            <a:ext cx="5218569" cy="1122629"/>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marL="0" indent="0">
              <a:buNone/>
            </a:pPr>
            <a:r>
              <a:rPr lang="en-US" sz="1800" b="1" u="sng" dirty="0" smtClean="0"/>
              <a:t>With district heating </a:t>
            </a:r>
            <a:r>
              <a:rPr lang="en-US" sz="1800" dirty="0" smtClean="0"/>
              <a:t>they supply more than 64,500 users (used mainly in cities), and sub-heating replaces smaller heating devices in the apartment</a:t>
            </a:r>
            <a:r>
              <a:rPr lang="sl-SI" sz="1800" dirty="0" smtClean="0"/>
              <a:t>s.</a:t>
            </a:r>
          </a:p>
        </p:txBody>
      </p:sp>
      <p:sp>
        <p:nvSpPr>
          <p:cNvPr id="6" name="PoljeZBesedilom 5"/>
          <p:cNvSpPr txBox="1"/>
          <p:nvPr/>
        </p:nvSpPr>
        <p:spPr>
          <a:xfrm>
            <a:off x="479833" y="4074060"/>
            <a:ext cx="5830431"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b="1" u="sng" dirty="0"/>
              <a:t>Gas supply </a:t>
            </a:r>
            <a:r>
              <a:rPr lang="en-US" dirty="0"/>
              <a:t>= For heating, the preparation of sanitary water is supplied with natural gas by more than </a:t>
            </a:r>
            <a:r>
              <a:rPr lang="en-US" dirty="0" smtClean="0"/>
              <a:t>63</a:t>
            </a:r>
            <a:r>
              <a:rPr lang="sl-SI" dirty="0" smtClean="0"/>
              <a:t>,0</a:t>
            </a:r>
            <a:r>
              <a:rPr lang="en-US" dirty="0" smtClean="0"/>
              <a:t>00 </a:t>
            </a:r>
            <a:r>
              <a:rPr lang="en-US" dirty="0"/>
              <a:t>users. This way is environmentally friendly and more auspicious - it improves the air and </a:t>
            </a:r>
            <a:r>
              <a:rPr lang="en-US" dirty="0" smtClean="0"/>
              <a:t>does</a:t>
            </a:r>
            <a:r>
              <a:rPr lang="sl-SI" dirty="0" smtClean="0"/>
              <a:t>n‘t</a:t>
            </a:r>
            <a:r>
              <a:rPr lang="en-US" dirty="0" smtClean="0"/>
              <a:t> </a:t>
            </a:r>
            <a:r>
              <a:rPr lang="sl-SI" dirty="0" smtClean="0"/>
              <a:t>harm </a:t>
            </a:r>
            <a:r>
              <a:rPr lang="en-US" dirty="0" smtClean="0"/>
              <a:t>the atmospher</a:t>
            </a:r>
            <a:r>
              <a:rPr lang="sl-SI" dirty="0"/>
              <a:t>e</a:t>
            </a:r>
            <a:r>
              <a:rPr lang="sl-SI" dirty="0" smtClean="0"/>
              <a:t> so much.</a:t>
            </a:r>
            <a:endParaRPr lang="en-US" dirty="0"/>
          </a:p>
        </p:txBody>
      </p:sp>
      <p:pic>
        <p:nvPicPr>
          <p:cNvPr id="7" name="Slika 6"/>
          <p:cNvPicPr>
            <a:picLocks noChangeAspect="1"/>
          </p:cNvPicPr>
          <p:nvPr/>
        </p:nvPicPr>
        <p:blipFill>
          <a:blip r:embed="rId2"/>
          <a:stretch>
            <a:fillRect/>
          </a:stretch>
        </p:blipFill>
        <p:spPr>
          <a:xfrm>
            <a:off x="479834" y="570368"/>
            <a:ext cx="4872570" cy="1249377"/>
          </a:xfrm>
          <a:prstGeom prst="rect">
            <a:avLst/>
          </a:prstGeom>
        </p:spPr>
      </p:pic>
      <p:sp>
        <p:nvSpPr>
          <p:cNvPr id="9" name="Enakokraki trikotnik 8"/>
          <p:cNvSpPr/>
          <p:nvPr/>
        </p:nvSpPr>
        <p:spPr>
          <a:xfrm>
            <a:off x="5830432" y="3458424"/>
            <a:ext cx="262550" cy="366665"/>
          </a:xfrm>
          <a:prstGeom prst="triangl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0" name="Pravokotnik 9"/>
          <p:cNvSpPr/>
          <p:nvPr/>
        </p:nvSpPr>
        <p:spPr>
          <a:xfrm>
            <a:off x="302086" y="2702459"/>
            <a:ext cx="45719" cy="11226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1" name="Pravokotnik 10"/>
          <p:cNvSpPr/>
          <p:nvPr/>
        </p:nvSpPr>
        <p:spPr>
          <a:xfrm>
            <a:off x="302086" y="4074060"/>
            <a:ext cx="45719" cy="1200329"/>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3" name="Enakokraki trikotnik 12"/>
          <p:cNvSpPr/>
          <p:nvPr/>
        </p:nvSpPr>
        <p:spPr>
          <a:xfrm>
            <a:off x="6442292" y="4907725"/>
            <a:ext cx="262550" cy="366664"/>
          </a:xfrm>
          <a:prstGeom prst="triangle">
            <a:avLst>
              <a:gd name="adj" fmla="val 0"/>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5" name="Zaobljeni pravokotnik 14"/>
          <p:cNvSpPr/>
          <p:nvPr/>
        </p:nvSpPr>
        <p:spPr>
          <a:xfrm rot="5400000">
            <a:off x="4951495" y="3339259"/>
            <a:ext cx="6858000" cy="15390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l-SI" dirty="0"/>
          </a:p>
        </p:txBody>
      </p:sp>
      <p:sp>
        <p:nvSpPr>
          <p:cNvPr id="16" name="Pravokotnik 15"/>
          <p:cNvSpPr/>
          <p:nvPr/>
        </p:nvSpPr>
        <p:spPr>
          <a:xfrm rot="5400000">
            <a:off x="4522558" y="3330114"/>
            <a:ext cx="6858000" cy="1721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7" name="Zaobljeni pravokotnik 16"/>
          <p:cNvSpPr/>
          <p:nvPr/>
        </p:nvSpPr>
        <p:spPr>
          <a:xfrm rot="5400000">
            <a:off x="5377417" y="3343505"/>
            <a:ext cx="6858000" cy="17099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l-SI" dirty="0"/>
          </a:p>
        </p:txBody>
      </p:sp>
      <p:sp>
        <p:nvSpPr>
          <p:cNvPr id="18" name="Zaobljeni pravokotnik 17"/>
          <p:cNvSpPr/>
          <p:nvPr/>
        </p:nvSpPr>
        <p:spPr>
          <a:xfrm rot="5400000">
            <a:off x="5807161" y="3341467"/>
            <a:ext cx="6858000" cy="14949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l-SI" dirty="0"/>
          </a:p>
        </p:txBody>
      </p:sp>
      <p:pic>
        <p:nvPicPr>
          <p:cNvPr id="21" name="Slika 20"/>
          <p:cNvPicPr>
            <a:picLocks noChangeAspect="1"/>
          </p:cNvPicPr>
          <p:nvPr/>
        </p:nvPicPr>
        <p:blipFill>
          <a:blip r:embed="rId3"/>
          <a:stretch>
            <a:fillRect/>
          </a:stretch>
        </p:blipFill>
        <p:spPr>
          <a:xfrm>
            <a:off x="9580408" y="-19181"/>
            <a:ext cx="182896" cy="6870787"/>
          </a:xfrm>
          <a:prstGeom prst="rect">
            <a:avLst/>
          </a:prstGeom>
        </p:spPr>
      </p:pic>
      <p:pic>
        <p:nvPicPr>
          <p:cNvPr id="22" name="Slika 21"/>
          <p:cNvPicPr>
            <a:picLocks noChangeAspect="1"/>
          </p:cNvPicPr>
          <p:nvPr/>
        </p:nvPicPr>
        <p:blipFill>
          <a:blip r:embed="rId4"/>
          <a:stretch>
            <a:fillRect/>
          </a:stretch>
        </p:blipFill>
        <p:spPr>
          <a:xfrm>
            <a:off x="10032476" y="-19181"/>
            <a:ext cx="164606" cy="6870787"/>
          </a:xfrm>
          <a:prstGeom prst="rect">
            <a:avLst/>
          </a:prstGeom>
        </p:spPr>
      </p:pic>
      <p:pic>
        <p:nvPicPr>
          <p:cNvPr id="23" name="Slika 22"/>
          <p:cNvPicPr>
            <a:picLocks noChangeAspect="1"/>
          </p:cNvPicPr>
          <p:nvPr/>
        </p:nvPicPr>
        <p:blipFill>
          <a:blip r:embed="rId5"/>
          <a:stretch>
            <a:fillRect/>
          </a:stretch>
        </p:blipFill>
        <p:spPr>
          <a:xfrm>
            <a:off x="10466254" y="-12787"/>
            <a:ext cx="182896" cy="6870787"/>
          </a:xfrm>
          <a:prstGeom prst="rect">
            <a:avLst/>
          </a:prstGeom>
        </p:spPr>
      </p:pic>
    </p:spTree>
    <p:extLst>
      <p:ext uri="{BB962C8B-B14F-4D97-AF65-F5344CB8AC3E}">
        <p14:creationId xmlns:p14="http://schemas.microsoft.com/office/powerpoint/2010/main" val="35244408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35C80891-62E2-639B-BFCC-C84ED099091B}"/>
              </a:ext>
            </a:extLst>
          </p:cNvPr>
          <p:cNvSpPr>
            <a:spLocks noGrp="1"/>
          </p:cNvSpPr>
          <p:nvPr>
            <p:ph idx="1"/>
          </p:nvPr>
        </p:nvSpPr>
        <p:spPr>
          <a:xfrm>
            <a:off x="330454" y="2214072"/>
            <a:ext cx="7242771" cy="1333179"/>
          </a:xfrm>
        </p:spPr>
        <p:style>
          <a:lnRef idx="3">
            <a:schemeClr val="lt1"/>
          </a:lnRef>
          <a:fillRef idx="1">
            <a:schemeClr val="accent5"/>
          </a:fillRef>
          <a:effectRef idx="1">
            <a:schemeClr val="accent5"/>
          </a:effectRef>
          <a:fontRef idx="minor">
            <a:schemeClr val="lt1"/>
          </a:fontRef>
        </p:style>
        <p:txBody>
          <a:bodyPr>
            <a:normAutofit/>
          </a:bodyPr>
          <a:lstStyle/>
          <a:p>
            <a:pPr marL="0" indent="0">
              <a:buNone/>
            </a:pPr>
            <a:r>
              <a:rPr lang="en-US" sz="1800" dirty="0" smtClean="0"/>
              <a:t>The merger of these two companies (ENERGY Ljubljana and TE-TOL) aims at a single company with all</a:t>
            </a:r>
            <a:r>
              <a:rPr lang="sl-SI" sz="1800" dirty="0" smtClean="0"/>
              <a:t> </a:t>
            </a:r>
            <a:r>
              <a:rPr lang="en-US" sz="1800" dirty="0" smtClean="0"/>
              <a:t>activities that is as </a:t>
            </a:r>
            <a:r>
              <a:rPr lang="en-US" sz="1800" b="1" u="sng" dirty="0" smtClean="0"/>
              <a:t>developmental</a:t>
            </a:r>
            <a:r>
              <a:rPr lang="en-US" sz="1800" dirty="0" smtClean="0"/>
              <a:t>, </a:t>
            </a:r>
            <a:r>
              <a:rPr lang="en-US" sz="1800" b="1" u="sng" dirty="0" smtClean="0"/>
              <a:t>organizational</a:t>
            </a:r>
            <a:r>
              <a:rPr lang="en-US" sz="1800" dirty="0" smtClean="0"/>
              <a:t> and </a:t>
            </a:r>
            <a:r>
              <a:rPr lang="en-US" sz="1800" b="1" u="sng" dirty="0" smtClean="0"/>
              <a:t>market-efficient</a:t>
            </a:r>
            <a:r>
              <a:rPr lang="en-US" sz="1800" dirty="0" smtClean="0"/>
              <a:t> as possible in integrated energy</a:t>
            </a:r>
            <a:r>
              <a:rPr lang="sl-SI" sz="1800" dirty="0" smtClean="0"/>
              <a:t> supply.</a:t>
            </a:r>
            <a:endParaRPr lang="sl-SI" dirty="0"/>
          </a:p>
          <a:p>
            <a:pPr marL="0" indent="0">
              <a:buNone/>
            </a:pPr>
            <a:r>
              <a:rPr lang="en-US" sz="1800" dirty="0" smtClean="0"/>
              <a:t>It uses brown coal and wood biomass to produce energy.</a:t>
            </a:r>
            <a:endParaRPr lang="sl-SI" sz="1800" dirty="0" smtClean="0"/>
          </a:p>
        </p:txBody>
      </p:sp>
      <p:pic>
        <p:nvPicPr>
          <p:cNvPr id="5" name="Slika 4"/>
          <p:cNvPicPr>
            <a:picLocks noChangeAspect="1"/>
          </p:cNvPicPr>
          <p:nvPr/>
        </p:nvPicPr>
        <p:blipFill>
          <a:blip r:embed="rId2"/>
          <a:stretch>
            <a:fillRect/>
          </a:stretch>
        </p:blipFill>
        <p:spPr>
          <a:xfrm>
            <a:off x="334170" y="386831"/>
            <a:ext cx="4871126" cy="1249788"/>
          </a:xfrm>
          <a:prstGeom prst="rect">
            <a:avLst/>
          </a:prstGeom>
        </p:spPr>
      </p:pic>
      <p:pic>
        <p:nvPicPr>
          <p:cNvPr id="6" name="Slika 5"/>
          <p:cNvPicPr>
            <a:picLocks noChangeAspect="1"/>
          </p:cNvPicPr>
          <p:nvPr/>
        </p:nvPicPr>
        <p:blipFill>
          <a:blip r:embed="rId3"/>
          <a:stretch>
            <a:fillRect/>
          </a:stretch>
        </p:blipFill>
        <p:spPr>
          <a:xfrm>
            <a:off x="8316392" y="0"/>
            <a:ext cx="2792210" cy="6882981"/>
          </a:xfrm>
          <a:prstGeom prst="rect">
            <a:avLst/>
          </a:prstGeom>
        </p:spPr>
      </p:pic>
      <p:sp>
        <p:nvSpPr>
          <p:cNvPr id="7" name="PoljeZBesedilom 6"/>
          <p:cNvSpPr txBox="1"/>
          <p:nvPr/>
        </p:nvSpPr>
        <p:spPr>
          <a:xfrm>
            <a:off x="330454" y="4124704"/>
            <a:ext cx="4762123" cy="147732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b="1" dirty="0"/>
              <a:t>Supply</a:t>
            </a:r>
            <a:r>
              <a:rPr lang="en-US" dirty="0"/>
              <a:t>: more than </a:t>
            </a:r>
            <a:r>
              <a:rPr lang="en-US" b="1" dirty="0"/>
              <a:t>90% </a:t>
            </a:r>
            <a:r>
              <a:rPr lang="en-US" dirty="0"/>
              <a:t>of Ljubljana</a:t>
            </a:r>
          </a:p>
          <a:p>
            <a:r>
              <a:rPr lang="en-US" b="1" dirty="0"/>
              <a:t>Produced</a:t>
            </a:r>
            <a:r>
              <a:rPr lang="en-US" dirty="0"/>
              <a:t>:  Thermal energy        1,252 GWh </a:t>
            </a:r>
          </a:p>
          <a:p>
            <a:r>
              <a:rPr lang="en-US" dirty="0"/>
              <a:t>                        Electricity                  395 GWh </a:t>
            </a:r>
          </a:p>
          <a:p>
            <a:r>
              <a:rPr lang="en-US" dirty="0"/>
              <a:t>        Energy consumption (coal)    440,000 tonnes  </a:t>
            </a:r>
          </a:p>
          <a:p>
            <a:r>
              <a:rPr lang="en-US" dirty="0"/>
              <a:t> Wood-cut power consumption    63,000 tonnes</a:t>
            </a:r>
          </a:p>
        </p:txBody>
      </p:sp>
      <p:sp>
        <p:nvSpPr>
          <p:cNvPr id="8" name="Pravokotnik 7"/>
          <p:cNvSpPr/>
          <p:nvPr/>
        </p:nvSpPr>
        <p:spPr>
          <a:xfrm>
            <a:off x="181069" y="2214072"/>
            <a:ext cx="45719" cy="1333179"/>
          </a:xfrm>
          <a:prstGeom prst="rect">
            <a:avLst/>
          </a:prstGeom>
          <a:no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l-SI" dirty="0"/>
          </a:p>
        </p:txBody>
      </p:sp>
      <p:sp>
        <p:nvSpPr>
          <p:cNvPr id="9" name="Pravokotnik 8"/>
          <p:cNvSpPr/>
          <p:nvPr/>
        </p:nvSpPr>
        <p:spPr>
          <a:xfrm>
            <a:off x="172016" y="4124704"/>
            <a:ext cx="45719" cy="1477328"/>
          </a:xfrm>
          <a:prstGeom prst="rect">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l-SI" dirty="0"/>
          </a:p>
        </p:txBody>
      </p:sp>
      <p:sp>
        <p:nvSpPr>
          <p:cNvPr id="10" name="Enakokraki trikotnik 9"/>
          <p:cNvSpPr/>
          <p:nvPr/>
        </p:nvSpPr>
        <p:spPr>
          <a:xfrm>
            <a:off x="7676891" y="3204927"/>
            <a:ext cx="316872" cy="342324"/>
          </a:xfrm>
          <a:prstGeom prst="triangl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1" name="Enakokraki trikotnik 10"/>
          <p:cNvSpPr/>
          <p:nvPr/>
        </p:nvSpPr>
        <p:spPr>
          <a:xfrm>
            <a:off x="5205296" y="5259708"/>
            <a:ext cx="316872" cy="342324"/>
          </a:xfrm>
          <a:prstGeom prst="triangle">
            <a:avLst>
              <a:gd name="adj" fmla="val 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l-SI" dirty="0"/>
          </a:p>
        </p:txBody>
      </p:sp>
    </p:spTree>
    <p:extLst>
      <p:ext uri="{BB962C8B-B14F-4D97-AF65-F5344CB8AC3E}">
        <p14:creationId xmlns:p14="http://schemas.microsoft.com/office/powerpoint/2010/main" val="19342985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E634BC2-D3F5-7BB2-DDB5-1FF08F2BFFC9}"/>
              </a:ext>
            </a:extLst>
          </p:cNvPr>
          <p:cNvSpPr>
            <a:spLocks noGrp="1"/>
          </p:cNvSpPr>
          <p:nvPr>
            <p:ph type="title"/>
          </p:nvPr>
        </p:nvSpPr>
        <p:spPr>
          <a:xfrm>
            <a:off x="349313" y="135802"/>
            <a:ext cx="3706639" cy="2281474"/>
          </a:xfrm>
        </p:spPr>
        <p:txBody>
          <a:bodyPr>
            <a:normAutofit fontScale="90000"/>
          </a:bodyPr>
          <a:lstStyle/>
          <a:p>
            <a:r>
              <a:rPr lang="sl-SI" sz="6700" dirty="0" smtClean="0">
                <a:solidFill>
                  <a:srgbClr val="0070C0"/>
                </a:solidFill>
              </a:rPr>
              <a:t>H</a:t>
            </a:r>
            <a:r>
              <a:rPr lang="sl-SI" dirty="0" smtClean="0">
                <a:solidFill>
                  <a:srgbClr val="0070C0"/>
                </a:solidFill>
              </a:rPr>
              <a:t>YDROELECTRIC </a:t>
            </a:r>
            <a:r>
              <a:rPr lang="sl-SI" sz="6700" dirty="0" smtClean="0">
                <a:solidFill>
                  <a:srgbClr val="0070C0"/>
                </a:solidFill>
              </a:rPr>
              <a:t>P</a:t>
            </a:r>
            <a:r>
              <a:rPr lang="sl-SI" dirty="0" smtClean="0">
                <a:solidFill>
                  <a:srgbClr val="0070C0"/>
                </a:solidFill>
              </a:rPr>
              <a:t>OWER PLANT - </a:t>
            </a:r>
            <a:r>
              <a:rPr lang="sl-SI" sz="6700" dirty="0" smtClean="0">
                <a:solidFill>
                  <a:srgbClr val="0070C0"/>
                </a:solidFill>
              </a:rPr>
              <a:t>M</a:t>
            </a:r>
            <a:r>
              <a:rPr lang="sl-SI" dirty="0" smtClean="0">
                <a:solidFill>
                  <a:srgbClr val="0070C0"/>
                </a:solidFill>
              </a:rPr>
              <a:t>EDVODE</a:t>
            </a:r>
            <a:endParaRPr lang="sl-SI" dirty="0">
              <a:solidFill>
                <a:srgbClr val="0070C0"/>
              </a:solidFill>
            </a:endParaRPr>
          </a:p>
        </p:txBody>
      </p:sp>
      <p:sp>
        <p:nvSpPr>
          <p:cNvPr id="3" name="Označba mesta vsebine 2">
            <a:extLst>
              <a:ext uri="{FF2B5EF4-FFF2-40B4-BE49-F238E27FC236}">
                <a16:creationId xmlns:a16="http://schemas.microsoft.com/office/drawing/2014/main" id="{350C7816-C433-FC9A-4618-EA7B786FAA1D}"/>
              </a:ext>
            </a:extLst>
          </p:cNvPr>
          <p:cNvSpPr>
            <a:spLocks noGrp="1"/>
          </p:cNvSpPr>
          <p:nvPr>
            <p:ph idx="1"/>
          </p:nvPr>
        </p:nvSpPr>
        <p:spPr>
          <a:xfrm>
            <a:off x="349313" y="2563633"/>
            <a:ext cx="5773482" cy="624689"/>
          </a:xfrm>
        </p:spPr>
        <p:style>
          <a:lnRef idx="2">
            <a:schemeClr val="accent5"/>
          </a:lnRef>
          <a:fillRef idx="1">
            <a:schemeClr val="lt1"/>
          </a:fillRef>
          <a:effectRef idx="0">
            <a:schemeClr val="accent5"/>
          </a:effectRef>
          <a:fontRef idx="minor">
            <a:schemeClr val="dk1"/>
          </a:fontRef>
        </p:style>
        <p:txBody>
          <a:bodyPr>
            <a:noAutofit/>
          </a:bodyPr>
          <a:lstStyle/>
          <a:p>
            <a:pPr marL="0" indent="0">
              <a:buNone/>
            </a:pPr>
            <a:r>
              <a:rPr lang="en-US" sz="2000" dirty="0" smtClean="0"/>
              <a:t>The Medvode H</a:t>
            </a:r>
            <a:r>
              <a:rPr lang="sl-SI" sz="2000" dirty="0" smtClean="0"/>
              <a:t>PP</a:t>
            </a:r>
            <a:r>
              <a:rPr lang="en-US" sz="2000" dirty="0" smtClean="0"/>
              <a:t> lies above the confluence of the </a:t>
            </a:r>
            <a:r>
              <a:rPr lang="en-US" sz="2000" b="1" dirty="0" smtClean="0"/>
              <a:t>Sava </a:t>
            </a:r>
            <a:r>
              <a:rPr lang="sl-SI" sz="2000" b="1" dirty="0" smtClean="0"/>
              <a:t>and</a:t>
            </a:r>
            <a:r>
              <a:rPr lang="en-US" sz="2000" b="1" dirty="0" smtClean="0"/>
              <a:t> </a:t>
            </a:r>
            <a:r>
              <a:rPr lang="sl-SI" sz="2000" b="1" dirty="0" smtClean="0"/>
              <a:t>S</a:t>
            </a:r>
            <a:r>
              <a:rPr lang="en-US" sz="2000" b="1" dirty="0" smtClean="0"/>
              <a:t>ora</a:t>
            </a:r>
            <a:r>
              <a:rPr lang="sl-SI" sz="2000" dirty="0"/>
              <a:t>.</a:t>
            </a:r>
            <a:endParaRPr lang="sl-SI" sz="2000" dirty="0" smtClean="0"/>
          </a:p>
          <a:p>
            <a:pPr marL="0" indent="0">
              <a:buNone/>
            </a:pPr>
            <a:endParaRPr lang="sl-SI" sz="2000" dirty="0" smtClean="0"/>
          </a:p>
        </p:txBody>
      </p:sp>
      <p:sp>
        <p:nvSpPr>
          <p:cNvPr id="4" name="PoljeZBesedilom 3"/>
          <p:cNvSpPr txBox="1"/>
          <p:nvPr/>
        </p:nvSpPr>
        <p:spPr>
          <a:xfrm>
            <a:off x="349313" y="3467215"/>
            <a:ext cx="5773482" cy="163121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a:t>The power plant is equipped with </a:t>
            </a:r>
            <a:r>
              <a:rPr lang="en-US" sz="2000" u="sng" dirty="0"/>
              <a:t>two </a:t>
            </a:r>
            <a:r>
              <a:rPr lang="en-US" sz="2000" u="sng" dirty="0" smtClean="0"/>
              <a:t>synchronous</a:t>
            </a:r>
            <a:r>
              <a:rPr lang="en-US" sz="2000" dirty="0" smtClean="0"/>
              <a:t>, </a:t>
            </a:r>
            <a:r>
              <a:rPr lang="en-US" sz="2000" dirty="0"/>
              <a:t>which were restored in 1994 and 1995. </a:t>
            </a:r>
            <a:endParaRPr lang="sl-SI" sz="2000" dirty="0" smtClean="0"/>
          </a:p>
          <a:p>
            <a:r>
              <a:rPr lang="en-US" sz="2000" dirty="0" smtClean="0"/>
              <a:t>The </a:t>
            </a:r>
            <a:r>
              <a:rPr lang="en-US" sz="2000" dirty="0"/>
              <a:t>generators are connected to the </a:t>
            </a:r>
            <a:r>
              <a:rPr lang="sl-SI" sz="2000" dirty="0" smtClean="0"/>
              <a:t>six </a:t>
            </a:r>
            <a:r>
              <a:rPr lang="en-US" sz="2000" dirty="0" smtClean="0"/>
              <a:t>110 </a:t>
            </a:r>
            <a:r>
              <a:rPr lang="en-US" sz="2000" dirty="0"/>
              <a:t>kV switchboard with federal lines. </a:t>
            </a:r>
            <a:endParaRPr lang="sl-SI" sz="2000" dirty="0" smtClean="0"/>
          </a:p>
          <a:p>
            <a:endParaRPr lang="sl-SI" sz="2000" dirty="0" smtClean="0"/>
          </a:p>
        </p:txBody>
      </p:sp>
      <p:pic>
        <p:nvPicPr>
          <p:cNvPr id="5" name="Slika 4"/>
          <p:cNvPicPr>
            <a:picLocks noChangeAspect="1"/>
          </p:cNvPicPr>
          <p:nvPr/>
        </p:nvPicPr>
        <p:blipFill>
          <a:blip r:embed="rId2"/>
          <a:stretch>
            <a:fillRect/>
          </a:stretch>
        </p:blipFill>
        <p:spPr>
          <a:xfrm>
            <a:off x="6884383" y="135802"/>
            <a:ext cx="5211046" cy="64418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Slika 5"/>
          <p:cNvPicPr>
            <a:picLocks noChangeAspect="1"/>
          </p:cNvPicPr>
          <p:nvPr/>
        </p:nvPicPr>
        <p:blipFill>
          <a:blip r:embed="rId3"/>
          <a:stretch>
            <a:fillRect/>
          </a:stretch>
        </p:blipFill>
        <p:spPr>
          <a:xfrm>
            <a:off x="4465410" y="426539"/>
            <a:ext cx="1700000" cy="1700000"/>
          </a:xfrm>
          <a:prstGeom prst="rect">
            <a:avLst/>
          </a:prstGeom>
        </p:spPr>
      </p:pic>
      <p:sp>
        <p:nvSpPr>
          <p:cNvPr id="7" name="PoljeZBesedilom 6"/>
          <p:cNvSpPr txBox="1"/>
          <p:nvPr/>
        </p:nvSpPr>
        <p:spPr>
          <a:xfrm>
            <a:off x="349314" y="5377324"/>
            <a:ext cx="5773482"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At the site of the power plant there is also a management center for all hydroelectric power plants on the </a:t>
            </a:r>
            <a:r>
              <a:rPr lang="en-US" u="sng" dirty="0"/>
              <a:t>Sava River </a:t>
            </a:r>
            <a:r>
              <a:rPr lang="en-US" dirty="0"/>
              <a:t>and a maintenance center for the chain of hydroelectric power plants on upper and central Sava.</a:t>
            </a:r>
          </a:p>
        </p:txBody>
      </p:sp>
      <p:sp>
        <p:nvSpPr>
          <p:cNvPr id="8" name="Enakokraki trikotnik 7"/>
          <p:cNvSpPr/>
          <p:nvPr/>
        </p:nvSpPr>
        <p:spPr>
          <a:xfrm>
            <a:off x="6257820" y="2913885"/>
            <a:ext cx="262550" cy="274437"/>
          </a:xfrm>
          <a:prstGeom prst="triangl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9" name="Enakokraki trikotnik 8"/>
          <p:cNvSpPr/>
          <p:nvPr/>
        </p:nvSpPr>
        <p:spPr>
          <a:xfrm>
            <a:off x="6257820" y="4823994"/>
            <a:ext cx="262550" cy="274437"/>
          </a:xfrm>
          <a:prstGeom prst="triangle">
            <a:avLst>
              <a:gd name="adj" fmla="val 0"/>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sl-SI" dirty="0"/>
          </a:p>
        </p:txBody>
      </p:sp>
      <p:sp>
        <p:nvSpPr>
          <p:cNvPr id="10" name="Enakokraki trikotnik 9"/>
          <p:cNvSpPr/>
          <p:nvPr/>
        </p:nvSpPr>
        <p:spPr>
          <a:xfrm>
            <a:off x="6257820" y="6305613"/>
            <a:ext cx="262550" cy="272040"/>
          </a:xfrm>
          <a:prstGeom prst="triangle">
            <a:avLst>
              <a:gd name="adj" fmla="val 0"/>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sl-SI" dirty="0"/>
          </a:p>
        </p:txBody>
      </p:sp>
      <p:sp>
        <p:nvSpPr>
          <p:cNvPr id="11" name="Pravokotnik 10"/>
          <p:cNvSpPr/>
          <p:nvPr/>
        </p:nvSpPr>
        <p:spPr>
          <a:xfrm>
            <a:off x="159968" y="2563632"/>
            <a:ext cx="54320" cy="6246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2" name="Pravokotnik 11"/>
          <p:cNvSpPr/>
          <p:nvPr/>
        </p:nvSpPr>
        <p:spPr>
          <a:xfrm>
            <a:off x="159968" y="3499567"/>
            <a:ext cx="54321" cy="1566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3" name="Pravokotnik 12"/>
          <p:cNvSpPr/>
          <p:nvPr/>
        </p:nvSpPr>
        <p:spPr>
          <a:xfrm>
            <a:off x="166026" y="5377323"/>
            <a:ext cx="54320" cy="12003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1704565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BD81BE5-6FA0-5F19-0E5F-2E31606E15CB}"/>
              </a:ext>
            </a:extLst>
          </p:cNvPr>
          <p:cNvSpPr>
            <a:spLocks noGrp="1"/>
          </p:cNvSpPr>
          <p:nvPr>
            <p:ph type="title"/>
          </p:nvPr>
        </p:nvSpPr>
        <p:spPr>
          <a:xfrm>
            <a:off x="403334" y="560166"/>
            <a:ext cx="4675360" cy="1825625"/>
          </a:xfrm>
        </p:spPr>
        <p:txBody>
          <a:bodyPr>
            <a:normAutofit fontScale="90000"/>
          </a:bodyPr>
          <a:lstStyle/>
          <a:p>
            <a:r>
              <a:rPr lang="sl-SI" sz="6700" dirty="0">
                <a:solidFill>
                  <a:srgbClr val="00B050"/>
                </a:solidFill>
              </a:rPr>
              <a:t>H</a:t>
            </a:r>
            <a:r>
              <a:rPr lang="sl-SI" dirty="0">
                <a:solidFill>
                  <a:srgbClr val="00B050"/>
                </a:solidFill>
              </a:rPr>
              <a:t>IDROELEKTRARNA </a:t>
            </a:r>
            <a:r>
              <a:rPr lang="sl-SI" sz="6700" dirty="0">
                <a:solidFill>
                  <a:srgbClr val="00B050"/>
                </a:solidFill>
              </a:rPr>
              <a:t>F</a:t>
            </a:r>
            <a:r>
              <a:rPr lang="sl-SI" dirty="0">
                <a:solidFill>
                  <a:srgbClr val="00B050"/>
                </a:solidFill>
              </a:rPr>
              <a:t>UŽINE</a:t>
            </a:r>
            <a:br>
              <a:rPr lang="sl-SI" dirty="0">
                <a:solidFill>
                  <a:srgbClr val="00B050"/>
                </a:solidFill>
              </a:rPr>
            </a:br>
            <a:endParaRPr lang="sl-SI" dirty="0">
              <a:solidFill>
                <a:srgbClr val="00B050"/>
              </a:solidFill>
            </a:endParaRPr>
          </a:p>
        </p:txBody>
      </p:sp>
      <p:sp>
        <p:nvSpPr>
          <p:cNvPr id="3" name="Označba mesta vsebine 2">
            <a:extLst>
              <a:ext uri="{FF2B5EF4-FFF2-40B4-BE49-F238E27FC236}">
                <a16:creationId xmlns:a16="http://schemas.microsoft.com/office/drawing/2014/main" id="{B908F1D7-15A9-1E40-D607-1A80D25EB0D5}"/>
              </a:ext>
            </a:extLst>
          </p:cNvPr>
          <p:cNvSpPr>
            <a:spLocks noGrp="1"/>
          </p:cNvSpPr>
          <p:nvPr>
            <p:ph idx="1"/>
          </p:nvPr>
        </p:nvSpPr>
        <p:spPr>
          <a:xfrm>
            <a:off x="488887" y="2385792"/>
            <a:ext cx="5431625" cy="861227"/>
          </a:xfrm>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marL="0" indent="0">
              <a:buNone/>
            </a:pPr>
            <a:r>
              <a:rPr lang="en-US" sz="1800" dirty="0" smtClean="0"/>
              <a:t>The Fužine hydroelectric power plant</a:t>
            </a:r>
            <a:r>
              <a:rPr lang="sl-SI" sz="1800" dirty="0" smtClean="0"/>
              <a:t>,</a:t>
            </a:r>
            <a:r>
              <a:rPr lang="en-US" sz="1800" dirty="0" smtClean="0"/>
              <a:t> is a hydropower facility on the Ljubljanica River, which is located on the southern wall of Fužine Castle in the New Fužine.</a:t>
            </a:r>
            <a:endParaRPr lang="sl-SI" sz="1800" dirty="0" smtClean="0"/>
          </a:p>
        </p:txBody>
      </p:sp>
      <p:sp>
        <p:nvSpPr>
          <p:cNvPr id="4" name="PoljeZBesedilom 3"/>
          <p:cNvSpPr txBox="1"/>
          <p:nvPr/>
        </p:nvSpPr>
        <p:spPr>
          <a:xfrm>
            <a:off x="488887" y="3475543"/>
            <a:ext cx="5431625" cy="258532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a:t>It started on 14 April 1897 as the first Slovenian power plant on alternating current. It was connected to the first line of 3.1 km in length at the distance from Fužine to Vevče, on which for the first time a three-phase alternating current and transmission of electricity of a voltage of 3 kV were used in Slovenia.</a:t>
            </a:r>
          </a:p>
          <a:p>
            <a:endParaRPr lang="sl-SI" dirty="0" smtClean="0"/>
          </a:p>
          <a:p>
            <a:r>
              <a:rPr lang="en-US" dirty="0" smtClean="0"/>
              <a:t>In </a:t>
            </a:r>
            <a:r>
              <a:rPr lang="en-US" dirty="0"/>
              <a:t>1984, it was declared a stationary </a:t>
            </a:r>
            <a:r>
              <a:rPr lang="sl-SI" dirty="0" smtClean="0"/>
              <a:t>pillar </a:t>
            </a:r>
            <a:r>
              <a:rPr lang="en-US" dirty="0" smtClean="0"/>
              <a:t>of </a:t>
            </a:r>
            <a:r>
              <a:rPr lang="en-US" dirty="0"/>
              <a:t>local significance.</a:t>
            </a:r>
          </a:p>
        </p:txBody>
      </p:sp>
      <p:pic>
        <p:nvPicPr>
          <p:cNvPr id="5" name="Slika 4"/>
          <p:cNvPicPr>
            <a:picLocks noChangeAspect="1"/>
          </p:cNvPicPr>
          <p:nvPr/>
        </p:nvPicPr>
        <p:blipFill>
          <a:blip r:embed="rId2"/>
          <a:stretch>
            <a:fillRect/>
          </a:stretch>
        </p:blipFill>
        <p:spPr>
          <a:xfrm>
            <a:off x="6400800" y="477941"/>
            <a:ext cx="5635799" cy="55829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Enakokraki trikotnik 5"/>
          <p:cNvSpPr/>
          <p:nvPr/>
        </p:nvSpPr>
        <p:spPr>
          <a:xfrm>
            <a:off x="6006065" y="2906162"/>
            <a:ext cx="226337" cy="340857"/>
          </a:xfrm>
          <a:prstGeom prst="triangle">
            <a:avLst>
              <a:gd name="adj" fmla="val 0"/>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sl-SI"/>
          </a:p>
        </p:txBody>
      </p:sp>
      <p:sp>
        <p:nvSpPr>
          <p:cNvPr id="7" name="Enakokraki trikotnik 6"/>
          <p:cNvSpPr/>
          <p:nvPr/>
        </p:nvSpPr>
        <p:spPr>
          <a:xfrm>
            <a:off x="6006065" y="5720009"/>
            <a:ext cx="226337" cy="340857"/>
          </a:xfrm>
          <a:prstGeom prst="triangle">
            <a:avLst>
              <a:gd name="adj" fmla="val 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l-SI"/>
          </a:p>
        </p:txBody>
      </p:sp>
      <p:sp>
        <p:nvSpPr>
          <p:cNvPr id="8" name="Pravokotnik 7"/>
          <p:cNvSpPr/>
          <p:nvPr/>
        </p:nvSpPr>
        <p:spPr>
          <a:xfrm>
            <a:off x="217282" y="2385791"/>
            <a:ext cx="117695" cy="861227"/>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sl-SI"/>
          </a:p>
        </p:txBody>
      </p:sp>
      <p:sp>
        <p:nvSpPr>
          <p:cNvPr id="9" name="Pravokotnik 8"/>
          <p:cNvSpPr/>
          <p:nvPr/>
        </p:nvSpPr>
        <p:spPr>
          <a:xfrm>
            <a:off x="212148" y="3475543"/>
            <a:ext cx="104723" cy="258532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sl-SI"/>
          </a:p>
        </p:txBody>
      </p:sp>
    </p:spTree>
    <p:extLst>
      <p:ext uri="{BB962C8B-B14F-4D97-AF65-F5344CB8AC3E}">
        <p14:creationId xmlns:p14="http://schemas.microsoft.com/office/powerpoint/2010/main" val="17169871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A9858BD8-D51B-1E96-74F4-C9A51C22DDF3}"/>
              </a:ext>
            </a:extLst>
          </p:cNvPr>
          <p:cNvSpPr>
            <a:spLocks noGrp="1"/>
          </p:cNvSpPr>
          <p:nvPr>
            <p:ph idx="1"/>
          </p:nvPr>
        </p:nvSpPr>
        <p:spPr>
          <a:xfrm>
            <a:off x="552262" y="2196817"/>
            <a:ext cx="6011501" cy="1659960"/>
          </a:xfrm>
        </p:spPr>
        <p:style>
          <a:lnRef idx="0">
            <a:schemeClr val="dk1"/>
          </a:lnRef>
          <a:fillRef idx="3">
            <a:schemeClr val="dk1"/>
          </a:fillRef>
          <a:effectRef idx="3">
            <a:schemeClr val="dk1"/>
          </a:effectRef>
          <a:fontRef idx="minor">
            <a:schemeClr val="lt1"/>
          </a:fontRef>
        </p:style>
        <p:txBody>
          <a:bodyPr>
            <a:normAutofit/>
          </a:bodyPr>
          <a:lstStyle/>
          <a:p>
            <a:pPr marL="0" indent="0">
              <a:buNone/>
            </a:pPr>
            <a:r>
              <a:rPr lang="en-US" sz="1800" dirty="0" smtClean="0"/>
              <a:t>Investments in the production of electricity from renewable sources are not only part of current trends, but are at the heart of the group's sustainable orientation. All </a:t>
            </a:r>
            <a:r>
              <a:rPr lang="sl-SI" sz="1800" dirty="0" smtClean="0"/>
              <a:t>the </a:t>
            </a:r>
            <a:r>
              <a:rPr lang="en-US" sz="1800" dirty="0" smtClean="0"/>
              <a:t>facilities contain the most advanced technology that enables efficient, reliable and environmentally friendly production of electricity.</a:t>
            </a:r>
            <a:endParaRPr lang="sl-SI" sz="1800" dirty="0"/>
          </a:p>
        </p:txBody>
      </p:sp>
      <p:sp>
        <p:nvSpPr>
          <p:cNvPr id="4" name="PoljeZBesedilom 3"/>
          <p:cNvSpPr txBox="1"/>
          <p:nvPr/>
        </p:nvSpPr>
        <p:spPr>
          <a:xfrm>
            <a:off x="552262" y="4345663"/>
            <a:ext cx="5088047" cy="646331"/>
          </a:xfrm>
          <a:prstGeom prst="rect">
            <a:avLst/>
          </a:prstGeom>
          <a:solidFill>
            <a:srgbClr val="FF5050"/>
          </a:solidFill>
        </p:spPr>
        <p:txBody>
          <a:bodyPr wrap="square" rtlCol="0">
            <a:spAutoFit/>
          </a:bodyPr>
          <a:lstStyle/>
          <a:p>
            <a:r>
              <a:rPr lang="en-US" dirty="0" smtClean="0">
                <a:solidFill>
                  <a:schemeClr val="bg1"/>
                </a:solidFill>
              </a:rPr>
              <a:t>In this way, </a:t>
            </a:r>
            <a:r>
              <a:rPr lang="sl-SI" dirty="0" smtClean="0">
                <a:solidFill>
                  <a:schemeClr val="bg1"/>
                </a:solidFill>
              </a:rPr>
              <a:t>they</a:t>
            </a:r>
            <a:r>
              <a:rPr lang="en-US" dirty="0" smtClean="0">
                <a:solidFill>
                  <a:schemeClr val="bg1"/>
                </a:solidFill>
              </a:rPr>
              <a:t> contribute to a secure and competitive supply of electricity throughout Europe.</a:t>
            </a:r>
            <a:endParaRPr lang="sl-SI" dirty="0">
              <a:solidFill>
                <a:schemeClr val="bg1"/>
              </a:solidFill>
            </a:endParaRPr>
          </a:p>
        </p:txBody>
      </p:sp>
      <p:pic>
        <p:nvPicPr>
          <p:cNvPr id="5" name="Slika 4"/>
          <p:cNvPicPr>
            <a:picLocks noChangeAspect="1"/>
          </p:cNvPicPr>
          <p:nvPr/>
        </p:nvPicPr>
        <p:blipFill rotWithShape="1">
          <a:blip r:embed="rId2"/>
          <a:srcRect l="23176" t="24951" b="26393"/>
          <a:stretch/>
        </p:blipFill>
        <p:spPr>
          <a:xfrm>
            <a:off x="977775" y="336328"/>
            <a:ext cx="3854326" cy="1371603"/>
          </a:xfrm>
          <a:prstGeom prst="rect">
            <a:avLst/>
          </a:prstGeom>
        </p:spPr>
      </p:pic>
      <p:sp>
        <p:nvSpPr>
          <p:cNvPr id="6" name="Enakokraki trikotnik 5"/>
          <p:cNvSpPr/>
          <p:nvPr/>
        </p:nvSpPr>
        <p:spPr>
          <a:xfrm>
            <a:off x="6767466" y="3512745"/>
            <a:ext cx="420985" cy="344032"/>
          </a:xfrm>
          <a:prstGeom prst="triangle">
            <a:avLst>
              <a:gd name="adj" fmla="val 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l-SI"/>
          </a:p>
        </p:txBody>
      </p:sp>
      <p:sp>
        <p:nvSpPr>
          <p:cNvPr id="7" name="Enakokraki trikotnik 6"/>
          <p:cNvSpPr/>
          <p:nvPr/>
        </p:nvSpPr>
        <p:spPr>
          <a:xfrm>
            <a:off x="5839486" y="4647962"/>
            <a:ext cx="420985" cy="344032"/>
          </a:xfrm>
          <a:prstGeom prst="triangle">
            <a:avLst>
              <a:gd name="adj" fmla="val 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8" name="Pravokotnik 7"/>
          <p:cNvSpPr/>
          <p:nvPr/>
        </p:nvSpPr>
        <p:spPr>
          <a:xfrm>
            <a:off x="294238" y="2196817"/>
            <a:ext cx="54321" cy="16599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9" name="Pravokotnik 8"/>
          <p:cNvSpPr/>
          <p:nvPr/>
        </p:nvSpPr>
        <p:spPr>
          <a:xfrm>
            <a:off x="294238" y="4345663"/>
            <a:ext cx="58847" cy="646331"/>
          </a:xfrm>
          <a:prstGeom prst="rect">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18" name="Slika 17"/>
          <p:cNvPicPr>
            <a:picLocks noChangeAspect="1"/>
          </p:cNvPicPr>
          <p:nvPr/>
        </p:nvPicPr>
        <p:blipFill>
          <a:blip r:embed="rId3"/>
          <a:stretch>
            <a:fillRect/>
          </a:stretch>
        </p:blipFill>
        <p:spPr>
          <a:xfrm>
            <a:off x="8475282" y="2196817"/>
            <a:ext cx="2782699" cy="279517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183436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3633</TotalTime>
  <Words>593</Words>
  <Application>Microsoft Office PowerPoint</Application>
  <PresentationFormat>Širokozaslonsko</PresentationFormat>
  <Paragraphs>39</Paragraphs>
  <Slides>10</Slides>
  <Notes>0</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10</vt:i4>
      </vt:variant>
    </vt:vector>
  </HeadingPairs>
  <TitlesOfParts>
    <vt:vector size="15" baseType="lpstr">
      <vt:lpstr>Arial</vt:lpstr>
      <vt:lpstr>Baskerville Old Face</vt:lpstr>
      <vt:lpstr>Calibri</vt:lpstr>
      <vt:lpstr>Calibri Light</vt:lpstr>
      <vt:lpstr>Officeova tema</vt:lpstr>
      <vt:lpstr>ENERGY PLANTS IN LJUBLJANA</vt:lpstr>
      <vt:lpstr>CHARACTERISTICS  OF  ELECRTICITY</vt:lpstr>
      <vt:lpstr>PowerPointova predstavitev</vt:lpstr>
      <vt:lpstr>ELEKTRO          LJUBLJANA</vt:lpstr>
      <vt:lpstr>PowerPointova predstavitev</vt:lpstr>
      <vt:lpstr>PowerPointova predstavitev</vt:lpstr>
      <vt:lpstr>HYDROELECTRIC POWER PLANT - MEDVODE</vt:lpstr>
      <vt:lpstr>HIDROELEKTRARNA FUŽINE </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ENERGETSKI OBRATI V LJUBLJANI</dc:title>
  <dc:creator>Maja</dc:creator>
  <cp:lastModifiedBy>Bagi</cp:lastModifiedBy>
  <cp:revision>45</cp:revision>
  <dcterms:created xsi:type="dcterms:W3CDTF">2022-11-11T14:35:53Z</dcterms:created>
  <dcterms:modified xsi:type="dcterms:W3CDTF">2022-11-14T23:51:22Z</dcterms:modified>
</cp:coreProperties>
</file>